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sldIdLst>
    <p:sldId id="257" r:id="rId2"/>
    <p:sldId id="448" r:id="rId3"/>
    <p:sldId id="471" r:id="rId4"/>
    <p:sldId id="486" r:id="rId5"/>
    <p:sldId id="487" r:id="rId6"/>
    <p:sldId id="488" r:id="rId7"/>
    <p:sldId id="489" r:id="rId8"/>
    <p:sldId id="490" r:id="rId9"/>
    <p:sldId id="491" r:id="rId10"/>
    <p:sldId id="492" r:id="rId11"/>
    <p:sldId id="493" r:id="rId12"/>
    <p:sldId id="494" r:id="rId13"/>
    <p:sldId id="495" r:id="rId14"/>
    <p:sldId id="496" r:id="rId15"/>
    <p:sldId id="497" r:id="rId16"/>
    <p:sldId id="498" r:id="rId17"/>
    <p:sldId id="499" r:id="rId18"/>
    <p:sldId id="500" r:id="rId19"/>
    <p:sldId id="501" r:id="rId20"/>
    <p:sldId id="502" r:id="rId21"/>
    <p:sldId id="503" r:id="rId22"/>
    <p:sldId id="504" r:id="rId23"/>
    <p:sldId id="505" r:id="rId24"/>
    <p:sldId id="506" r:id="rId25"/>
    <p:sldId id="508" r:id="rId26"/>
    <p:sldId id="509" r:id="rId27"/>
    <p:sldId id="510" r:id="rId28"/>
    <p:sldId id="485" r:id="rId29"/>
    <p:sldId id="446" r:id="rId30"/>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16EFF"/>
    <a:srgbClr val="646D78"/>
    <a:srgbClr val="494C4F"/>
    <a:srgbClr val="000000"/>
    <a:srgbClr val="48CF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42"/>
    <p:restoredTop sz="93664"/>
  </p:normalViewPr>
  <p:slideViewPr>
    <p:cSldViewPr snapToGrid="0" snapToObjects="1">
      <p:cViewPr varScale="1">
        <p:scale>
          <a:sx n="158" d="100"/>
          <a:sy n="158" d="100"/>
        </p:scale>
        <p:origin x="544" y="17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F0886C-921D-F84B-9CFC-65BA030355A4}" type="datetimeFigureOut">
              <a:rPr kumimoji="1" lang="zh-CN" altLang="en-US" smtClean="0"/>
              <a:t>2021/5/11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5ED9B0-4501-874E-8BCA-D6C51D50C6D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0B7180-7E15-4A0D-95D9-9A4C1292B94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17</a:t>
            </a:fld>
            <a:endParaRPr kumimoji="1" lang="zh-CN" altLang="en-US"/>
          </a:p>
        </p:txBody>
      </p:sp>
    </p:spTree>
    <p:extLst>
      <p:ext uri="{BB962C8B-B14F-4D97-AF65-F5344CB8AC3E}">
        <p14:creationId xmlns:p14="http://schemas.microsoft.com/office/powerpoint/2010/main" val="2411912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18</a:t>
            </a:fld>
            <a:endParaRPr kumimoji="1" lang="zh-CN" altLang="en-US"/>
          </a:p>
        </p:txBody>
      </p:sp>
    </p:spTree>
    <p:extLst>
      <p:ext uri="{BB962C8B-B14F-4D97-AF65-F5344CB8AC3E}">
        <p14:creationId xmlns:p14="http://schemas.microsoft.com/office/powerpoint/2010/main" val="3910540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19</a:t>
            </a:fld>
            <a:endParaRPr kumimoji="1" lang="zh-CN" altLang="en-US"/>
          </a:p>
        </p:txBody>
      </p:sp>
    </p:spTree>
    <p:extLst>
      <p:ext uri="{BB962C8B-B14F-4D97-AF65-F5344CB8AC3E}">
        <p14:creationId xmlns:p14="http://schemas.microsoft.com/office/powerpoint/2010/main" val="218571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20</a:t>
            </a:fld>
            <a:endParaRPr kumimoji="1" lang="zh-CN" altLang="en-US"/>
          </a:p>
        </p:txBody>
      </p:sp>
    </p:spTree>
    <p:extLst>
      <p:ext uri="{BB962C8B-B14F-4D97-AF65-F5344CB8AC3E}">
        <p14:creationId xmlns:p14="http://schemas.microsoft.com/office/powerpoint/2010/main" val="1380189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21</a:t>
            </a:fld>
            <a:endParaRPr kumimoji="1" lang="zh-CN" altLang="en-US"/>
          </a:p>
        </p:txBody>
      </p:sp>
    </p:spTree>
    <p:extLst>
      <p:ext uri="{BB962C8B-B14F-4D97-AF65-F5344CB8AC3E}">
        <p14:creationId xmlns:p14="http://schemas.microsoft.com/office/powerpoint/2010/main" val="2671011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22</a:t>
            </a:fld>
            <a:endParaRPr kumimoji="1" lang="zh-CN" altLang="en-US"/>
          </a:p>
        </p:txBody>
      </p:sp>
    </p:spTree>
    <p:extLst>
      <p:ext uri="{BB962C8B-B14F-4D97-AF65-F5344CB8AC3E}">
        <p14:creationId xmlns:p14="http://schemas.microsoft.com/office/powerpoint/2010/main" val="3328838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23</a:t>
            </a:fld>
            <a:endParaRPr kumimoji="1" lang="zh-CN" altLang="en-US"/>
          </a:p>
        </p:txBody>
      </p:sp>
    </p:spTree>
    <p:extLst>
      <p:ext uri="{BB962C8B-B14F-4D97-AF65-F5344CB8AC3E}">
        <p14:creationId xmlns:p14="http://schemas.microsoft.com/office/powerpoint/2010/main" val="3524569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24</a:t>
            </a:fld>
            <a:endParaRPr kumimoji="1" lang="zh-CN" altLang="en-US"/>
          </a:p>
        </p:txBody>
      </p:sp>
    </p:spTree>
    <p:extLst>
      <p:ext uri="{BB962C8B-B14F-4D97-AF65-F5344CB8AC3E}">
        <p14:creationId xmlns:p14="http://schemas.microsoft.com/office/powerpoint/2010/main" val="1334149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25</a:t>
            </a:fld>
            <a:endParaRPr kumimoji="1" lang="zh-CN" altLang="en-US"/>
          </a:p>
        </p:txBody>
      </p:sp>
    </p:spTree>
    <p:extLst>
      <p:ext uri="{BB962C8B-B14F-4D97-AF65-F5344CB8AC3E}">
        <p14:creationId xmlns:p14="http://schemas.microsoft.com/office/powerpoint/2010/main" val="3854309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26</a:t>
            </a:fld>
            <a:endParaRPr kumimoji="1" lang="zh-CN" altLang="en-US"/>
          </a:p>
        </p:txBody>
      </p:sp>
    </p:spTree>
    <p:extLst>
      <p:ext uri="{BB962C8B-B14F-4D97-AF65-F5344CB8AC3E}">
        <p14:creationId xmlns:p14="http://schemas.microsoft.com/office/powerpoint/2010/main" val="3982063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9</a:t>
            </a:fld>
            <a:endParaRPr kumimoji="1" lang="zh-CN" altLang="en-US"/>
          </a:p>
        </p:txBody>
      </p:sp>
    </p:spTree>
    <p:extLst>
      <p:ext uri="{BB962C8B-B14F-4D97-AF65-F5344CB8AC3E}">
        <p14:creationId xmlns:p14="http://schemas.microsoft.com/office/powerpoint/2010/main" val="4294060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27</a:t>
            </a:fld>
            <a:endParaRPr kumimoji="1" lang="zh-CN" altLang="en-US"/>
          </a:p>
        </p:txBody>
      </p:sp>
    </p:spTree>
    <p:extLst>
      <p:ext uri="{BB962C8B-B14F-4D97-AF65-F5344CB8AC3E}">
        <p14:creationId xmlns:p14="http://schemas.microsoft.com/office/powerpoint/2010/main" val="4162071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28</a:t>
            </a:fld>
            <a:endParaRPr kumimoji="1" lang="zh-CN" altLang="en-US"/>
          </a:p>
        </p:txBody>
      </p:sp>
    </p:spTree>
    <p:extLst>
      <p:ext uri="{BB962C8B-B14F-4D97-AF65-F5344CB8AC3E}">
        <p14:creationId xmlns:p14="http://schemas.microsoft.com/office/powerpoint/2010/main" val="3599694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10</a:t>
            </a:fld>
            <a:endParaRPr kumimoji="1" lang="zh-CN" altLang="en-US"/>
          </a:p>
        </p:txBody>
      </p:sp>
    </p:spTree>
    <p:extLst>
      <p:ext uri="{BB962C8B-B14F-4D97-AF65-F5344CB8AC3E}">
        <p14:creationId xmlns:p14="http://schemas.microsoft.com/office/powerpoint/2010/main" val="2129335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11</a:t>
            </a:fld>
            <a:endParaRPr kumimoji="1" lang="zh-CN" altLang="en-US"/>
          </a:p>
        </p:txBody>
      </p:sp>
    </p:spTree>
    <p:extLst>
      <p:ext uri="{BB962C8B-B14F-4D97-AF65-F5344CB8AC3E}">
        <p14:creationId xmlns:p14="http://schemas.microsoft.com/office/powerpoint/2010/main" val="2626345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12</a:t>
            </a:fld>
            <a:endParaRPr kumimoji="1" lang="zh-CN" altLang="en-US"/>
          </a:p>
        </p:txBody>
      </p:sp>
    </p:spTree>
    <p:extLst>
      <p:ext uri="{BB962C8B-B14F-4D97-AF65-F5344CB8AC3E}">
        <p14:creationId xmlns:p14="http://schemas.microsoft.com/office/powerpoint/2010/main" val="2247044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13</a:t>
            </a:fld>
            <a:endParaRPr kumimoji="1" lang="zh-CN" altLang="en-US"/>
          </a:p>
        </p:txBody>
      </p:sp>
    </p:spTree>
    <p:extLst>
      <p:ext uri="{BB962C8B-B14F-4D97-AF65-F5344CB8AC3E}">
        <p14:creationId xmlns:p14="http://schemas.microsoft.com/office/powerpoint/2010/main" val="1085075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14</a:t>
            </a:fld>
            <a:endParaRPr kumimoji="1" lang="zh-CN" altLang="en-US"/>
          </a:p>
        </p:txBody>
      </p:sp>
    </p:spTree>
    <p:extLst>
      <p:ext uri="{BB962C8B-B14F-4D97-AF65-F5344CB8AC3E}">
        <p14:creationId xmlns:p14="http://schemas.microsoft.com/office/powerpoint/2010/main" val="2206049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15</a:t>
            </a:fld>
            <a:endParaRPr kumimoji="1" lang="zh-CN" altLang="en-US"/>
          </a:p>
        </p:txBody>
      </p:sp>
    </p:spTree>
    <p:extLst>
      <p:ext uri="{BB962C8B-B14F-4D97-AF65-F5344CB8AC3E}">
        <p14:creationId xmlns:p14="http://schemas.microsoft.com/office/powerpoint/2010/main" val="1316405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16</a:t>
            </a:fld>
            <a:endParaRPr kumimoji="1" lang="zh-CN" altLang="en-US"/>
          </a:p>
        </p:txBody>
      </p:sp>
    </p:spTree>
    <p:extLst>
      <p:ext uri="{BB962C8B-B14F-4D97-AF65-F5344CB8AC3E}">
        <p14:creationId xmlns:p14="http://schemas.microsoft.com/office/powerpoint/2010/main" val="130495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5/11/21</a:t>
            </a:fld>
            <a:endParaRPr lang="en-US" dirty="0"/>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2021/5/11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2021/5/11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非标题">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p:blinds dir="vert"/>
      </p:transition>
    </mc:Choice>
    <mc:Fallback xmlns="">
      <p:transition spd="slow" advClick="0" advTm="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2021/5/11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2021/5/11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2021/5/11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8F63ED52-5299-DE4F-A176-C9F074CCC517}" type="datetimeFigureOut">
              <a:rPr kumimoji="1" lang="zh-CN" altLang="en-US" smtClean="0"/>
              <a:t>2021/5/11</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F63ED52-5299-DE4F-A176-C9F074CCC517}" type="datetimeFigureOut">
              <a:rPr kumimoji="1" lang="zh-CN" altLang="en-US" smtClean="0"/>
              <a:t>2021/5/11</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63ED52-5299-DE4F-A176-C9F074CCC517}" type="datetimeFigureOut">
              <a:rPr kumimoji="1" lang="zh-CN" altLang="en-US" smtClean="0"/>
              <a:t>2021/5/11</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2021/5/11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2021/5/11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5/11/21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6.tiff"/></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0.tiff"/></Relationships>
</file>

<file path=ppt/slides/_rels/slide1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6.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2.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5" Type="http://schemas.openxmlformats.org/officeDocument/2006/relationships/image" Target="../media/image36.png"/><Relationship Id="rId10" Type="http://schemas.openxmlformats.org/officeDocument/2006/relationships/image" Target="../media/image24.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6.tiff"/></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41.tiff"/><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6.tiff"/></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6.tiff"/><Relationship Id="rId5" Type="http://schemas.openxmlformats.org/officeDocument/2006/relationships/image" Target="../media/image47.png"/><Relationship Id="rId4" Type="http://schemas.openxmlformats.org/officeDocument/2006/relationships/image" Target="../media/image46.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4" name="组合 33"/>
          <p:cNvGrpSpPr/>
          <p:nvPr/>
        </p:nvGrpSpPr>
        <p:grpSpPr>
          <a:xfrm>
            <a:off x="0" y="0"/>
            <a:ext cx="9144001" cy="4492532"/>
            <a:chOff x="0" y="0"/>
            <a:chExt cx="12192001" cy="5990042"/>
          </a:xfrm>
        </p:grpSpPr>
        <p:sp>
          <p:nvSpPr>
            <p:cNvPr id="12" name="矩形 11"/>
            <p:cNvSpPr/>
            <p:nvPr/>
          </p:nvSpPr>
          <p:spPr>
            <a:xfrm>
              <a:off x="7917" y="0"/>
              <a:ext cx="12184084" cy="4821381"/>
            </a:xfrm>
            <a:custGeom>
              <a:avLst/>
              <a:gdLst>
                <a:gd name="connsiteX0" fmla="*/ 0 w 2790701"/>
                <a:gd name="connsiteY0" fmla="*/ 0 h 3146961"/>
                <a:gd name="connsiteX1" fmla="*/ 2790701 w 2790701"/>
                <a:gd name="connsiteY1" fmla="*/ 0 h 3146961"/>
                <a:gd name="connsiteX2" fmla="*/ 2790701 w 2790701"/>
                <a:gd name="connsiteY2" fmla="*/ 3146961 h 3146961"/>
                <a:gd name="connsiteX3" fmla="*/ 0 w 2790701"/>
                <a:gd name="connsiteY3" fmla="*/ 3146961 h 3146961"/>
                <a:gd name="connsiteX4" fmla="*/ 0 w 2790701"/>
                <a:gd name="connsiteY4" fmla="*/ 0 h 3146961"/>
                <a:gd name="connsiteX0-1" fmla="*/ 5153891 w 7944592"/>
                <a:gd name="connsiteY0-2" fmla="*/ 0 h 5153891"/>
                <a:gd name="connsiteX1-3" fmla="*/ 7944592 w 7944592"/>
                <a:gd name="connsiteY1-4" fmla="*/ 0 h 5153891"/>
                <a:gd name="connsiteX2-5" fmla="*/ 7944592 w 7944592"/>
                <a:gd name="connsiteY2-6" fmla="*/ 3146961 h 5153891"/>
                <a:gd name="connsiteX3-7" fmla="*/ 0 w 7944592"/>
                <a:gd name="connsiteY3-8" fmla="*/ 5153891 h 5153891"/>
                <a:gd name="connsiteX4-9" fmla="*/ 5153891 w 7944592"/>
                <a:gd name="connsiteY4-10" fmla="*/ 0 h 5153891"/>
                <a:gd name="connsiteX0-11" fmla="*/ 9405258 w 12195959"/>
                <a:gd name="connsiteY0-12" fmla="*/ 0 h 4857008"/>
                <a:gd name="connsiteX1-13" fmla="*/ 12195959 w 12195959"/>
                <a:gd name="connsiteY1-14" fmla="*/ 0 h 4857008"/>
                <a:gd name="connsiteX2-15" fmla="*/ 12195959 w 12195959"/>
                <a:gd name="connsiteY2-16" fmla="*/ 3146961 h 4857008"/>
                <a:gd name="connsiteX3-17" fmla="*/ 0 w 12195959"/>
                <a:gd name="connsiteY3-18" fmla="*/ 4857008 h 4857008"/>
                <a:gd name="connsiteX4-19" fmla="*/ 9405258 w 12195959"/>
                <a:gd name="connsiteY4-20" fmla="*/ 0 h 4857008"/>
                <a:gd name="connsiteX0-21" fmla="*/ 9405258 w 12231585"/>
                <a:gd name="connsiteY0-22" fmla="*/ 0 h 4857008"/>
                <a:gd name="connsiteX1-23" fmla="*/ 12195959 w 12231585"/>
                <a:gd name="connsiteY1-24" fmla="*/ 0 h 4857008"/>
                <a:gd name="connsiteX2-25" fmla="*/ 12231585 w 12231585"/>
                <a:gd name="connsiteY2-26" fmla="*/ 4275117 h 4857008"/>
                <a:gd name="connsiteX3-27" fmla="*/ 0 w 12231585"/>
                <a:gd name="connsiteY3-28" fmla="*/ 4857008 h 4857008"/>
                <a:gd name="connsiteX4-29" fmla="*/ 9405258 w 12231585"/>
                <a:gd name="connsiteY4-30" fmla="*/ 0 h 4857008"/>
                <a:gd name="connsiteX0-31" fmla="*/ 9405258 w 12231585"/>
                <a:gd name="connsiteY0-32" fmla="*/ 0 h 4857008"/>
                <a:gd name="connsiteX1-33" fmla="*/ 12195959 w 12231585"/>
                <a:gd name="connsiteY1-34" fmla="*/ 0 h 4857008"/>
                <a:gd name="connsiteX2-35" fmla="*/ 12231585 w 12231585"/>
                <a:gd name="connsiteY2-36" fmla="*/ 4239491 h 4857008"/>
                <a:gd name="connsiteX3-37" fmla="*/ 0 w 12231585"/>
                <a:gd name="connsiteY3-38" fmla="*/ 4857008 h 4857008"/>
                <a:gd name="connsiteX4-39" fmla="*/ 9405258 w 12231585"/>
                <a:gd name="connsiteY4-40" fmla="*/ 0 h 4857008"/>
                <a:gd name="connsiteX0-41" fmla="*/ 9357757 w 12184084"/>
                <a:gd name="connsiteY0-42" fmla="*/ 0 h 4833257"/>
                <a:gd name="connsiteX1-43" fmla="*/ 12148458 w 12184084"/>
                <a:gd name="connsiteY1-44" fmla="*/ 0 h 4833257"/>
                <a:gd name="connsiteX2-45" fmla="*/ 12184084 w 12184084"/>
                <a:gd name="connsiteY2-46" fmla="*/ 4239491 h 4833257"/>
                <a:gd name="connsiteX3-47" fmla="*/ 0 w 12184084"/>
                <a:gd name="connsiteY3-48" fmla="*/ 4833257 h 4833257"/>
                <a:gd name="connsiteX4-49" fmla="*/ 9357757 w 12184084"/>
                <a:gd name="connsiteY4-50" fmla="*/ 0 h 4833257"/>
                <a:gd name="connsiteX0-51" fmla="*/ 9357757 w 12184084"/>
                <a:gd name="connsiteY0-52" fmla="*/ 0 h 4833257"/>
                <a:gd name="connsiteX1-53" fmla="*/ 12148458 w 12184084"/>
                <a:gd name="connsiteY1-54" fmla="*/ 0 h 4833257"/>
                <a:gd name="connsiteX2-55" fmla="*/ 12184084 w 12184084"/>
                <a:gd name="connsiteY2-56" fmla="*/ 4263241 h 4833257"/>
                <a:gd name="connsiteX3-57" fmla="*/ 0 w 12184084"/>
                <a:gd name="connsiteY3-58" fmla="*/ 4833257 h 4833257"/>
                <a:gd name="connsiteX4-59" fmla="*/ 9357757 w 12184084"/>
                <a:gd name="connsiteY4-60" fmla="*/ 0 h 4833257"/>
                <a:gd name="connsiteX0-61" fmla="*/ 9357757 w 12184084"/>
                <a:gd name="connsiteY0-62" fmla="*/ 0 h 4833257"/>
                <a:gd name="connsiteX1-63" fmla="*/ 12184084 w 12184084"/>
                <a:gd name="connsiteY1-64" fmla="*/ 0 h 4833257"/>
                <a:gd name="connsiteX2-65" fmla="*/ 12184084 w 12184084"/>
                <a:gd name="connsiteY2-66" fmla="*/ 4263241 h 4833257"/>
                <a:gd name="connsiteX3-67" fmla="*/ 0 w 12184084"/>
                <a:gd name="connsiteY3-68" fmla="*/ 4833257 h 4833257"/>
                <a:gd name="connsiteX4-69" fmla="*/ 9357757 w 12184084"/>
                <a:gd name="connsiteY4-70" fmla="*/ 0 h 4833257"/>
                <a:gd name="connsiteX0-71" fmla="*/ 9357757 w 12184084"/>
                <a:gd name="connsiteY0-72" fmla="*/ 0 h 4833257"/>
                <a:gd name="connsiteX1-73" fmla="*/ 12184084 w 12184084"/>
                <a:gd name="connsiteY1-74" fmla="*/ 0 h 4833257"/>
                <a:gd name="connsiteX2-75" fmla="*/ 12184084 w 12184084"/>
                <a:gd name="connsiteY2-76" fmla="*/ 4241758 h 4833257"/>
                <a:gd name="connsiteX3-77" fmla="*/ 0 w 12184084"/>
                <a:gd name="connsiteY3-78" fmla="*/ 4833257 h 4833257"/>
                <a:gd name="connsiteX4-79" fmla="*/ 9357757 w 12184084"/>
                <a:gd name="connsiteY4-80" fmla="*/ 0 h 4833257"/>
                <a:gd name="connsiteX0-81" fmla="*/ 9357757 w 12184084"/>
                <a:gd name="connsiteY0-82" fmla="*/ 0 h 4833257"/>
                <a:gd name="connsiteX1-83" fmla="*/ 12184084 w 12184084"/>
                <a:gd name="connsiteY1-84" fmla="*/ 0 h 4833257"/>
                <a:gd name="connsiteX2-85" fmla="*/ 12184084 w 12184084"/>
                <a:gd name="connsiteY2-86" fmla="*/ 4256082 h 4833257"/>
                <a:gd name="connsiteX3-87" fmla="*/ 0 w 12184084"/>
                <a:gd name="connsiteY3-88" fmla="*/ 4833257 h 4833257"/>
                <a:gd name="connsiteX4-89" fmla="*/ 9357757 w 12184084"/>
                <a:gd name="connsiteY4-90" fmla="*/ 0 h 48332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84084" h="4833257">
                  <a:moveTo>
                    <a:pt x="9357757" y="0"/>
                  </a:moveTo>
                  <a:lnTo>
                    <a:pt x="12184084" y="0"/>
                  </a:lnTo>
                  <a:lnTo>
                    <a:pt x="12184084" y="4256082"/>
                  </a:lnTo>
                  <a:lnTo>
                    <a:pt x="0" y="4833257"/>
                  </a:lnTo>
                  <a:lnTo>
                    <a:pt x="9357757" y="0"/>
                  </a:lnTo>
                  <a:close/>
                </a:path>
              </a:pathLst>
            </a:cu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p>
          </p:txBody>
        </p:sp>
        <p:pic>
          <p:nvPicPr>
            <p:cNvPr id="24"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 r="214" b="28012"/>
            <a:stretch>
              <a:fillRect/>
            </a:stretch>
          </p:blipFill>
          <p:spPr>
            <a:xfrm>
              <a:off x="0" y="0"/>
              <a:ext cx="11079678" cy="4916384"/>
            </a:xfrm>
            <a:prstGeom prst="rect">
              <a:avLst/>
            </a:prstGeom>
          </p:spPr>
        </p:pic>
        <p:pic>
          <p:nvPicPr>
            <p:cNvPr id="25" name="Picture 304"/>
            <p:cNvPicPr>
              <a:picLocks noChangeAspect="1"/>
            </p:cNvPicPr>
            <p:nvPr/>
          </p:nvPicPr>
          <p:blipFill rotWithShape="1">
            <a:blip r:embed="rId4" cstate="print">
              <a:extLst>
                <a:ext uri="{28A0092B-C50C-407E-A947-70E740481C1C}">
                  <a14:useLocalDpi xmlns:a14="http://schemas.microsoft.com/office/drawing/2010/main" val="0"/>
                </a:ext>
              </a:extLst>
            </a:blip>
            <a:srcRect l="5357" r="52857" b="10989"/>
            <a:stretch>
              <a:fillRect/>
            </a:stretch>
          </p:blipFill>
          <p:spPr>
            <a:xfrm>
              <a:off x="240095" y="195213"/>
              <a:ext cx="4837024" cy="5794829"/>
            </a:xfrm>
            <a:prstGeom prst="rect">
              <a:avLst/>
            </a:prstGeom>
          </p:spPr>
        </p:pic>
        <p:grpSp>
          <p:nvGrpSpPr>
            <p:cNvPr id="43" name="Group 378"/>
            <p:cNvGrpSpPr/>
            <p:nvPr/>
          </p:nvGrpSpPr>
          <p:grpSpPr>
            <a:xfrm>
              <a:off x="10133112" y="4013334"/>
              <a:ext cx="808040" cy="808047"/>
              <a:chOff x="6958036" y="2967073"/>
              <a:chExt cx="808040" cy="808047"/>
            </a:xfrm>
          </p:grpSpPr>
          <p:sp>
            <p:nvSpPr>
              <p:cNvPr id="44" name="Freeform 209"/>
              <p:cNvSpPr/>
              <p:nvPr userDrawn="1"/>
            </p:nvSpPr>
            <p:spPr bwMode="auto">
              <a:xfrm>
                <a:off x="6958036" y="2967073"/>
                <a:ext cx="808040" cy="808047"/>
              </a:xfrm>
              <a:custGeom>
                <a:avLst/>
                <a:gdLst>
                  <a:gd name="T0" fmla="*/ 1017 w 1017"/>
                  <a:gd name="T1" fmla="*/ 535 h 1017"/>
                  <a:gd name="T2" fmla="*/ 1007 w 1017"/>
                  <a:gd name="T3" fmla="*/ 612 h 1017"/>
                  <a:gd name="T4" fmla="*/ 987 w 1017"/>
                  <a:gd name="T5" fmla="*/ 684 h 1017"/>
                  <a:gd name="T6" fmla="*/ 956 w 1017"/>
                  <a:gd name="T7" fmla="*/ 751 h 1017"/>
                  <a:gd name="T8" fmla="*/ 917 w 1017"/>
                  <a:gd name="T9" fmla="*/ 813 h 1017"/>
                  <a:gd name="T10" fmla="*/ 868 w 1017"/>
                  <a:gd name="T11" fmla="*/ 869 h 1017"/>
                  <a:gd name="T12" fmla="*/ 813 w 1017"/>
                  <a:gd name="T13" fmla="*/ 917 h 1017"/>
                  <a:gd name="T14" fmla="*/ 751 w 1017"/>
                  <a:gd name="T15" fmla="*/ 956 h 1017"/>
                  <a:gd name="T16" fmla="*/ 684 w 1017"/>
                  <a:gd name="T17" fmla="*/ 987 h 1017"/>
                  <a:gd name="T18" fmla="*/ 611 w 1017"/>
                  <a:gd name="T19" fmla="*/ 1007 h 1017"/>
                  <a:gd name="T20" fmla="*/ 535 w 1017"/>
                  <a:gd name="T21" fmla="*/ 1017 h 1017"/>
                  <a:gd name="T22" fmla="*/ 482 w 1017"/>
                  <a:gd name="T23" fmla="*/ 1017 h 1017"/>
                  <a:gd name="T24" fmla="*/ 406 w 1017"/>
                  <a:gd name="T25" fmla="*/ 1007 h 1017"/>
                  <a:gd name="T26" fmla="*/ 334 w 1017"/>
                  <a:gd name="T27" fmla="*/ 987 h 1017"/>
                  <a:gd name="T28" fmla="*/ 266 w 1017"/>
                  <a:gd name="T29" fmla="*/ 956 h 1017"/>
                  <a:gd name="T30" fmla="*/ 205 w 1017"/>
                  <a:gd name="T31" fmla="*/ 917 h 1017"/>
                  <a:gd name="T32" fmla="*/ 150 w 1017"/>
                  <a:gd name="T33" fmla="*/ 869 h 1017"/>
                  <a:gd name="T34" fmla="*/ 101 w 1017"/>
                  <a:gd name="T35" fmla="*/ 813 h 1017"/>
                  <a:gd name="T36" fmla="*/ 62 w 1017"/>
                  <a:gd name="T37" fmla="*/ 751 h 1017"/>
                  <a:gd name="T38" fmla="*/ 31 w 1017"/>
                  <a:gd name="T39" fmla="*/ 684 h 1017"/>
                  <a:gd name="T40" fmla="*/ 10 w 1017"/>
                  <a:gd name="T41" fmla="*/ 612 h 1017"/>
                  <a:gd name="T42" fmla="*/ 1 w 1017"/>
                  <a:gd name="T43" fmla="*/ 535 h 1017"/>
                  <a:gd name="T44" fmla="*/ 1 w 1017"/>
                  <a:gd name="T45" fmla="*/ 483 h 1017"/>
                  <a:gd name="T46" fmla="*/ 10 w 1017"/>
                  <a:gd name="T47" fmla="*/ 407 h 1017"/>
                  <a:gd name="T48" fmla="*/ 31 w 1017"/>
                  <a:gd name="T49" fmla="*/ 334 h 1017"/>
                  <a:gd name="T50" fmla="*/ 62 w 1017"/>
                  <a:gd name="T51" fmla="*/ 266 h 1017"/>
                  <a:gd name="T52" fmla="*/ 101 w 1017"/>
                  <a:gd name="T53" fmla="*/ 204 h 1017"/>
                  <a:gd name="T54" fmla="*/ 150 w 1017"/>
                  <a:gd name="T55" fmla="*/ 149 h 1017"/>
                  <a:gd name="T56" fmla="*/ 205 w 1017"/>
                  <a:gd name="T57" fmla="*/ 101 h 1017"/>
                  <a:gd name="T58" fmla="*/ 266 w 1017"/>
                  <a:gd name="T59" fmla="*/ 61 h 1017"/>
                  <a:gd name="T60" fmla="*/ 334 w 1017"/>
                  <a:gd name="T61" fmla="*/ 31 h 1017"/>
                  <a:gd name="T62" fmla="*/ 406 w 1017"/>
                  <a:gd name="T63" fmla="*/ 10 h 1017"/>
                  <a:gd name="T64" fmla="*/ 482 w 1017"/>
                  <a:gd name="T65" fmla="*/ 1 h 1017"/>
                  <a:gd name="T66" fmla="*/ 535 w 1017"/>
                  <a:gd name="T67" fmla="*/ 1 h 1017"/>
                  <a:gd name="T68" fmla="*/ 611 w 1017"/>
                  <a:gd name="T69" fmla="*/ 10 h 1017"/>
                  <a:gd name="T70" fmla="*/ 684 w 1017"/>
                  <a:gd name="T71" fmla="*/ 31 h 1017"/>
                  <a:gd name="T72" fmla="*/ 751 w 1017"/>
                  <a:gd name="T73" fmla="*/ 61 h 1017"/>
                  <a:gd name="T74" fmla="*/ 813 w 1017"/>
                  <a:gd name="T75" fmla="*/ 101 h 1017"/>
                  <a:gd name="T76" fmla="*/ 868 w 1017"/>
                  <a:gd name="T77" fmla="*/ 149 h 1017"/>
                  <a:gd name="T78" fmla="*/ 917 w 1017"/>
                  <a:gd name="T79" fmla="*/ 204 h 1017"/>
                  <a:gd name="T80" fmla="*/ 956 w 1017"/>
                  <a:gd name="T81" fmla="*/ 266 h 1017"/>
                  <a:gd name="T82" fmla="*/ 987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4" y="561"/>
                    </a:lnTo>
                    <a:lnTo>
                      <a:pt x="1011" y="586"/>
                    </a:lnTo>
                    <a:lnTo>
                      <a:pt x="1007" y="612"/>
                    </a:lnTo>
                    <a:lnTo>
                      <a:pt x="1002" y="636"/>
                    </a:lnTo>
                    <a:lnTo>
                      <a:pt x="995" y="660"/>
                    </a:lnTo>
                    <a:lnTo>
                      <a:pt x="987" y="684"/>
                    </a:lnTo>
                    <a:lnTo>
                      <a:pt x="978" y="707"/>
                    </a:lnTo>
                    <a:lnTo>
                      <a:pt x="967" y="729"/>
                    </a:lnTo>
                    <a:lnTo>
                      <a:pt x="956" y="751"/>
                    </a:lnTo>
                    <a:lnTo>
                      <a:pt x="944" y="773"/>
                    </a:lnTo>
                    <a:lnTo>
                      <a:pt x="930" y="794"/>
                    </a:lnTo>
                    <a:lnTo>
                      <a:pt x="917" y="813"/>
                    </a:lnTo>
                    <a:lnTo>
                      <a:pt x="902" y="833"/>
                    </a:lnTo>
                    <a:lnTo>
                      <a:pt x="885" y="851"/>
                    </a:lnTo>
                    <a:lnTo>
                      <a:pt x="868" y="869"/>
                    </a:lnTo>
                    <a:lnTo>
                      <a:pt x="851" y="886"/>
                    </a:lnTo>
                    <a:lnTo>
                      <a:pt x="832" y="901"/>
                    </a:lnTo>
                    <a:lnTo>
                      <a:pt x="813" y="917"/>
                    </a:lnTo>
                    <a:lnTo>
                      <a:pt x="793" y="931"/>
                    </a:lnTo>
                    <a:lnTo>
                      <a:pt x="773" y="944"/>
                    </a:lnTo>
                    <a:lnTo>
                      <a:pt x="751" y="956"/>
                    </a:lnTo>
                    <a:lnTo>
                      <a:pt x="729" y="968"/>
                    </a:lnTo>
                    <a:lnTo>
                      <a:pt x="707" y="978"/>
                    </a:lnTo>
                    <a:lnTo>
                      <a:pt x="684" y="987"/>
                    </a:lnTo>
                    <a:lnTo>
                      <a:pt x="660" y="994"/>
                    </a:lnTo>
                    <a:lnTo>
                      <a:pt x="636" y="1001"/>
                    </a:lnTo>
                    <a:lnTo>
                      <a:pt x="611" y="1007"/>
                    </a:lnTo>
                    <a:lnTo>
                      <a:pt x="586" y="1012"/>
                    </a:lnTo>
                    <a:lnTo>
                      <a:pt x="561" y="1015"/>
                    </a:lnTo>
                    <a:lnTo>
                      <a:pt x="535" y="1017"/>
                    </a:lnTo>
                    <a:lnTo>
                      <a:pt x="509" y="1017"/>
                    </a:lnTo>
                    <a:lnTo>
                      <a:pt x="509" y="1017"/>
                    </a:lnTo>
                    <a:lnTo>
                      <a:pt x="482" y="1017"/>
                    </a:lnTo>
                    <a:lnTo>
                      <a:pt x="457" y="1015"/>
                    </a:lnTo>
                    <a:lnTo>
                      <a:pt x="432" y="1012"/>
                    </a:lnTo>
                    <a:lnTo>
                      <a:pt x="406" y="1007"/>
                    </a:lnTo>
                    <a:lnTo>
                      <a:pt x="381" y="1001"/>
                    </a:lnTo>
                    <a:lnTo>
                      <a:pt x="358" y="994"/>
                    </a:lnTo>
                    <a:lnTo>
                      <a:pt x="334" y="987"/>
                    </a:lnTo>
                    <a:lnTo>
                      <a:pt x="311" y="978"/>
                    </a:lnTo>
                    <a:lnTo>
                      <a:pt x="288" y="968"/>
                    </a:lnTo>
                    <a:lnTo>
                      <a:pt x="266" y="956"/>
                    </a:lnTo>
                    <a:lnTo>
                      <a:pt x="245" y="944"/>
                    </a:lnTo>
                    <a:lnTo>
                      <a:pt x="224" y="931"/>
                    </a:lnTo>
                    <a:lnTo>
                      <a:pt x="205" y="917"/>
                    </a:lnTo>
                    <a:lnTo>
                      <a:pt x="185" y="901"/>
                    </a:lnTo>
                    <a:lnTo>
                      <a:pt x="167" y="886"/>
                    </a:lnTo>
                    <a:lnTo>
                      <a:pt x="150" y="869"/>
                    </a:lnTo>
                    <a:lnTo>
                      <a:pt x="132" y="851"/>
                    </a:lnTo>
                    <a:lnTo>
                      <a:pt x="116" y="833"/>
                    </a:lnTo>
                    <a:lnTo>
                      <a:pt x="101" y="813"/>
                    </a:lnTo>
                    <a:lnTo>
                      <a:pt x="87" y="794"/>
                    </a:lnTo>
                    <a:lnTo>
                      <a:pt x="74" y="773"/>
                    </a:lnTo>
                    <a:lnTo>
                      <a:pt x="62" y="751"/>
                    </a:lnTo>
                    <a:lnTo>
                      <a:pt x="50" y="729"/>
                    </a:lnTo>
                    <a:lnTo>
                      <a:pt x="40" y="707"/>
                    </a:lnTo>
                    <a:lnTo>
                      <a:pt x="31" y="684"/>
                    </a:lnTo>
                    <a:lnTo>
                      <a:pt x="23" y="660"/>
                    </a:lnTo>
                    <a:lnTo>
                      <a:pt x="16" y="636"/>
                    </a:lnTo>
                    <a:lnTo>
                      <a:pt x="10" y="612"/>
                    </a:lnTo>
                    <a:lnTo>
                      <a:pt x="6" y="586"/>
                    </a:lnTo>
                    <a:lnTo>
                      <a:pt x="3" y="561"/>
                    </a:lnTo>
                    <a:lnTo>
                      <a:pt x="1" y="535"/>
                    </a:lnTo>
                    <a:lnTo>
                      <a:pt x="0" y="509"/>
                    </a:lnTo>
                    <a:lnTo>
                      <a:pt x="0" y="509"/>
                    </a:lnTo>
                    <a:lnTo>
                      <a:pt x="1" y="483"/>
                    </a:lnTo>
                    <a:lnTo>
                      <a:pt x="3" y="457"/>
                    </a:lnTo>
                    <a:lnTo>
                      <a:pt x="6" y="431"/>
                    </a:lnTo>
                    <a:lnTo>
                      <a:pt x="10" y="407"/>
                    </a:lnTo>
                    <a:lnTo>
                      <a:pt x="16" y="381"/>
                    </a:lnTo>
                    <a:lnTo>
                      <a:pt x="23" y="357"/>
                    </a:lnTo>
                    <a:lnTo>
                      <a:pt x="31" y="334"/>
                    </a:lnTo>
                    <a:lnTo>
                      <a:pt x="40" y="311"/>
                    </a:lnTo>
                    <a:lnTo>
                      <a:pt x="50" y="288"/>
                    </a:lnTo>
                    <a:lnTo>
                      <a:pt x="62" y="266"/>
                    </a:lnTo>
                    <a:lnTo>
                      <a:pt x="74" y="245"/>
                    </a:lnTo>
                    <a:lnTo>
                      <a:pt x="87" y="225"/>
                    </a:lnTo>
                    <a:lnTo>
                      <a:pt x="101" y="204"/>
                    </a:lnTo>
                    <a:lnTo>
                      <a:pt x="116" y="185"/>
                    </a:lnTo>
                    <a:lnTo>
                      <a:pt x="132" y="167"/>
                    </a:lnTo>
                    <a:lnTo>
                      <a:pt x="150" y="149"/>
                    </a:lnTo>
                    <a:lnTo>
                      <a:pt x="167" y="132"/>
                    </a:lnTo>
                    <a:lnTo>
                      <a:pt x="185" y="116"/>
                    </a:lnTo>
                    <a:lnTo>
                      <a:pt x="205" y="101"/>
                    </a:lnTo>
                    <a:lnTo>
                      <a:pt x="224" y="86"/>
                    </a:lnTo>
                    <a:lnTo>
                      <a:pt x="245" y="74"/>
                    </a:lnTo>
                    <a:lnTo>
                      <a:pt x="266" y="61"/>
                    </a:lnTo>
                    <a:lnTo>
                      <a:pt x="288" y="51"/>
                    </a:lnTo>
                    <a:lnTo>
                      <a:pt x="311" y="40"/>
                    </a:lnTo>
                    <a:lnTo>
                      <a:pt x="334" y="31"/>
                    </a:lnTo>
                    <a:lnTo>
                      <a:pt x="358" y="23"/>
                    </a:lnTo>
                    <a:lnTo>
                      <a:pt x="381" y="16"/>
                    </a:lnTo>
                    <a:lnTo>
                      <a:pt x="406" y="10"/>
                    </a:lnTo>
                    <a:lnTo>
                      <a:pt x="432" y="6"/>
                    </a:lnTo>
                    <a:lnTo>
                      <a:pt x="457" y="2"/>
                    </a:lnTo>
                    <a:lnTo>
                      <a:pt x="482" y="1"/>
                    </a:lnTo>
                    <a:lnTo>
                      <a:pt x="509" y="0"/>
                    </a:lnTo>
                    <a:lnTo>
                      <a:pt x="509" y="0"/>
                    </a:lnTo>
                    <a:lnTo>
                      <a:pt x="535" y="1"/>
                    </a:lnTo>
                    <a:lnTo>
                      <a:pt x="561" y="2"/>
                    </a:lnTo>
                    <a:lnTo>
                      <a:pt x="586" y="6"/>
                    </a:lnTo>
                    <a:lnTo>
                      <a:pt x="611" y="10"/>
                    </a:lnTo>
                    <a:lnTo>
                      <a:pt x="636" y="16"/>
                    </a:lnTo>
                    <a:lnTo>
                      <a:pt x="660" y="23"/>
                    </a:lnTo>
                    <a:lnTo>
                      <a:pt x="684" y="31"/>
                    </a:lnTo>
                    <a:lnTo>
                      <a:pt x="707" y="40"/>
                    </a:lnTo>
                    <a:lnTo>
                      <a:pt x="729" y="51"/>
                    </a:lnTo>
                    <a:lnTo>
                      <a:pt x="751" y="61"/>
                    </a:lnTo>
                    <a:lnTo>
                      <a:pt x="773" y="74"/>
                    </a:lnTo>
                    <a:lnTo>
                      <a:pt x="793" y="86"/>
                    </a:lnTo>
                    <a:lnTo>
                      <a:pt x="813" y="101"/>
                    </a:lnTo>
                    <a:lnTo>
                      <a:pt x="832" y="116"/>
                    </a:lnTo>
                    <a:lnTo>
                      <a:pt x="851" y="132"/>
                    </a:lnTo>
                    <a:lnTo>
                      <a:pt x="868" y="149"/>
                    </a:lnTo>
                    <a:lnTo>
                      <a:pt x="885" y="167"/>
                    </a:lnTo>
                    <a:lnTo>
                      <a:pt x="902" y="185"/>
                    </a:lnTo>
                    <a:lnTo>
                      <a:pt x="917" y="204"/>
                    </a:lnTo>
                    <a:lnTo>
                      <a:pt x="930" y="225"/>
                    </a:lnTo>
                    <a:lnTo>
                      <a:pt x="944" y="245"/>
                    </a:lnTo>
                    <a:lnTo>
                      <a:pt x="956" y="266"/>
                    </a:lnTo>
                    <a:lnTo>
                      <a:pt x="967" y="288"/>
                    </a:lnTo>
                    <a:lnTo>
                      <a:pt x="978" y="311"/>
                    </a:lnTo>
                    <a:lnTo>
                      <a:pt x="987" y="334"/>
                    </a:lnTo>
                    <a:lnTo>
                      <a:pt x="995" y="357"/>
                    </a:lnTo>
                    <a:lnTo>
                      <a:pt x="1002" y="381"/>
                    </a:lnTo>
                    <a:lnTo>
                      <a:pt x="1007" y="407"/>
                    </a:lnTo>
                    <a:lnTo>
                      <a:pt x="1011" y="431"/>
                    </a:lnTo>
                    <a:lnTo>
                      <a:pt x="1014"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45" name="Freeform 210"/>
              <p:cNvSpPr>
                <a:spLocks noEditPoints="1"/>
              </p:cNvSpPr>
              <p:nvPr userDrawn="1"/>
            </p:nvSpPr>
            <p:spPr bwMode="auto">
              <a:xfrm>
                <a:off x="7075512" y="3165513"/>
                <a:ext cx="574677" cy="360367"/>
              </a:xfrm>
              <a:custGeom>
                <a:avLst/>
                <a:gdLst>
                  <a:gd name="T0" fmla="*/ 629 w 726"/>
                  <a:gd name="T1" fmla="*/ 223 h 454"/>
                  <a:gd name="T2" fmla="*/ 452 w 726"/>
                  <a:gd name="T3" fmla="*/ 141 h 454"/>
                  <a:gd name="T4" fmla="*/ 462 w 726"/>
                  <a:gd name="T5" fmla="*/ 137 h 454"/>
                  <a:gd name="T6" fmla="*/ 466 w 726"/>
                  <a:gd name="T7" fmla="*/ 16 h 454"/>
                  <a:gd name="T8" fmla="*/ 462 w 726"/>
                  <a:gd name="T9" fmla="*/ 5 h 454"/>
                  <a:gd name="T10" fmla="*/ 274 w 726"/>
                  <a:gd name="T11" fmla="*/ 0 h 454"/>
                  <a:gd name="T12" fmla="*/ 264 w 726"/>
                  <a:gd name="T13" fmla="*/ 5 h 454"/>
                  <a:gd name="T14" fmla="*/ 259 w 726"/>
                  <a:gd name="T15" fmla="*/ 126 h 454"/>
                  <a:gd name="T16" fmla="*/ 264 w 726"/>
                  <a:gd name="T17" fmla="*/ 137 h 454"/>
                  <a:gd name="T18" fmla="*/ 356 w 726"/>
                  <a:gd name="T19" fmla="*/ 141 h 454"/>
                  <a:gd name="T20" fmla="*/ 97 w 726"/>
                  <a:gd name="T21" fmla="*/ 313 h 454"/>
                  <a:gd name="T22" fmla="*/ 9 w 726"/>
                  <a:gd name="T23" fmla="*/ 314 h 454"/>
                  <a:gd name="T24" fmla="*/ 0 w 726"/>
                  <a:gd name="T25" fmla="*/ 328 h 454"/>
                  <a:gd name="T26" fmla="*/ 1 w 726"/>
                  <a:gd name="T27" fmla="*/ 445 h 454"/>
                  <a:gd name="T28" fmla="*/ 15 w 726"/>
                  <a:gd name="T29" fmla="*/ 454 h 454"/>
                  <a:gd name="T30" fmla="*/ 197 w 726"/>
                  <a:gd name="T31" fmla="*/ 453 h 454"/>
                  <a:gd name="T32" fmla="*/ 206 w 726"/>
                  <a:gd name="T33" fmla="*/ 439 h 454"/>
                  <a:gd name="T34" fmla="*/ 205 w 726"/>
                  <a:gd name="T35" fmla="*/ 323 h 454"/>
                  <a:gd name="T36" fmla="*/ 191 w 726"/>
                  <a:gd name="T37" fmla="*/ 313 h 454"/>
                  <a:gd name="T38" fmla="*/ 356 w 726"/>
                  <a:gd name="T39" fmla="*/ 236 h 454"/>
                  <a:gd name="T40" fmla="*/ 274 w 726"/>
                  <a:gd name="T41" fmla="*/ 313 h 454"/>
                  <a:gd name="T42" fmla="*/ 260 w 726"/>
                  <a:gd name="T43" fmla="*/ 323 h 454"/>
                  <a:gd name="T44" fmla="*/ 259 w 726"/>
                  <a:gd name="T45" fmla="*/ 439 h 454"/>
                  <a:gd name="T46" fmla="*/ 268 w 726"/>
                  <a:gd name="T47" fmla="*/ 453 h 454"/>
                  <a:gd name="T48" fmla="*/ 452 w 726"/>
                  <a:gd name="T49" fmla="*/ 454 h 454"/>
                  <a:gd name="T50" fmla="*/ 465 w 726"/>
                  <a:gd name="T51" fmla="*/ 445 h 454"/>
                  <a:gd name="T52" fmla="*/ 466 w 726"/>
                  <a:gd name="T53" fmla="*/ 328 h 454"/>
                  <a:gd name="T54" fmla="*/ 457 w 726"/>
                  <a:gd name="T55" fmla="*/ 314 h 454"/>
                  <a:gd name="T56" fmla="*/ 370 w 726"/>
                  <a:gd name="T57" fmla="*/ 236 h 454"/>
                  <a:gd name="T58" fmla="*/ 534 w 726"/>
                  <a:gd name="T59" fmla="*/ 313 h 454"/>
                  <a:gd name="T60" fmla="*/ 523 w 726"/>
                  <a:gd name="T61" fmla="*/ 318 h 454"/>
                  <a:gd name="T62" fmla="*/ 519 w 726"/>
                  <a:gd name="T63" fmla="*/ 439 h 454"/>
                  <a:gd name="T64" fmla="*/ 523 w 726"/>
                  <a:gd name="T65" fmla="*/ 449 h 454"/>
                  <a:gd name="T66" fmla="*/ 711 w 726"/>
                  <a:gd name="T67" fmla="*/ 454 h 454"/>
                  <a:gd name="T68" fmla="*/ 721 w 726"/>
                  <a:gd name="T69" fmla="*/ 449 h 454"/>
                  <a:gd name="T70" fmla="*/ 726 w 726"/>
                  <a:gd name="T71" fmla="*/ 328 h 454"/>
                  <a:gd name="T72" fmla="*/ 721 w 726"/>
                  <a:gd name="T73" fmla="*/ 318 h 454"/>
                  <a:gd name="T74" fmla="*/ 711 w 726"/>
                  <a:gd name="T75" fmla="*/ 313 h 454"/>
                  <a:gd name="T76" fmla="*/ 272 w 726"/>
                  <a:gd name="T77" fmla="*/ 16 h 454"/>
                  <a:gd name="T78" fmla="*/ 452 w 726"/>
                  <a:gd name="T79" fmla="*/ 14 h 454"/>
                  <a:gd name="T80" fmla="*/ 453 w 726"/>
                  <a:gd name="T81" fmla="*/ 16 h 454"/>
                  <a:gd name="T82" fmla="*/ 453 w 726"/>
                  <a:gd name="T83" fmla="*/ 128 h 454"/>
                  <a:gd name="T84" fmla="*/ 274 w 726"/>
                  <a:gd name="T85" fmla="*/ 128 h 454"/>
                  <a:gd name="T86" fmla="*/ 272 w 726"/>
                  <a:gd name="T87" fmla="*/ 126 h 454"/>
                  <a:gd name="T88" fmla="*/ 194 w 726"/>
                  <a:gd name="T89" fmla="*/ 439 h 454"/>
                  <a:gd name="T90" fmla="*/ 15 w 726"/>
                  <a:gd name="T91" fmla="*/ 441 h 454"/>
                  <a:gd name="T92" fmla="*/ 13 w 726"/>
                  <a:gd name="T93" fmla="*/ 439 h 454"/>
                  <a:gd name="T94" fmla="*/ 13 w 726"/>
                  <a:gd name="T95" fmla="*/ 327 h 454"/>
                  <a:gd name="T96" fmla="*/ 191 w 726"/>
                  <a:gd name="T97" fmla="*/ 326 h 454"/>
                  <a:gd name="T98" fmla="*/ 194 w 726"/>
                  <a:gd name="T99" fmla="*/ 328 h 454"/>
                  <a:gd name="T100" fmla="*/ 453 w 726"/>
                  <a:gd name="T101" fmla="*/ 439 h 454"/>
                  <a:gd name="T102" fmla="*/ 274 w 726"/>
                  <a:gd name="T103" fmla="*/ 441 h 454"/>
                  <a:gd name="T104" fmla="*/ 272 w 726"/>
                  <a:gd name="T105" fmla="*/ 439 h 454"/>
                  <a:gd name="T106" fmla="*/ 273 w 726"/>
                  <a:gd name="T107" fmla="*/ 327 h 454"/>
                  <a:gd name="T108" fmla="*/ 452 w 726"/>
                  <a:gd name="T109" fmla="*/ 326 h 454"/>
                  <a:gd name="T110" fmla="*/ 453 w 726"/>
                  <a:gd name="T111" fmla="*/ 328 h 454"/>
                  <a:gd name="T112" fmla="*/ 712 w 726"/>
                  <a:gd name="T113" fmla="*/ 440 h 454"/>
                  <a:gd name="T114" fmla="*/ 534 w 726"/>
                  <a:gd name="T115" fmla="*/ 441 h 454"/>
                  <a:gd name="T116" fmla="*/ 532 w 726"/>
                  <a:gd name="T117" fmla="*/ 328 h 454"/>
                  <a:gd name="T118" fmla="*/ 534 w 726"/>
                  <a:gd name="T119" fmla="*/ 326 h 454"/>
                  <a:gd name="T120" fmla="*/ 712 w 726"/>
                  <a:gd name="T121" fmla="*/ 32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6" h="454">
                    <a:moveTo>
                      <a:pt x="711" y="313"/>
                    </a:moveTo>
                    <a:lnTo>
                      <a:pt x="629" y="313"/>
                    </a:lnTo>
                    <a:lnTo>
                      <a:pt x="629" y="223"/>
                    </a:lnTo>
                    <a:lnTo>
                      <a:pt x="370" y="223"/>
                    </a:lnTo>
                    <a:lnTo>
                      <a:pt x="370" y="141"/>
                    </a:lnTo>
                    <a:lnTo>
                      <a:pt x="452" y="141"/>
                    </a:lnTo>
                    <a:lnTo>
                      <a:pt x="452" y="141"/>
                    </a:lnTo>
                    <a:lnTo>
                      <a:pt x="457" y="139"/>
                    </a:lnTo>
                    <a:lnTo>
                      <a:pt x="462" y="137"/>
                    </a:lnTo>
                    <a:lnTo>
                      <a:pt x="465" y="131"/>
                    </a:lnTo>
                    <a:lnTo>
                      <a:pt x="466" y="126"/>
                    </a:lnTo>
                    <a:lnTo>
                      <a:pt x="466" y="16"/>
                    </a:lnTo>
                    <a:lnTo>
                      <a:pt x="466" y="16"/>
                    </a:lnTo>
                    <a:lnTo>
                      <a:pt x="465" y="9"/>
                    </a:lnTo>
                    <a:lnTo>
                      <a:pt x="462" y="5"/>
                    </a:lnTo>
                    <a:lnTo>
                      <a:pt x="457" y="2"/>
                    </a:lnTo>
                    <a:lnTo>
                      <a:pt x="452" y="0"/>
                    </a:lnTo>
                    <a:lnTo>
                      <a:pt x="274" y="0"/>
                    </a:lnTo>
                    <a:lnTo>
                      <a:pt x="274" y="0"/>
                    </a:lnTo>
                    <a:lnTo>
                      <a:pt x="268" y="2"/>
                    </a:lnTo>
                    <a:lnTo>
                      <a:pt x="264" y="5"/>
                    </a:lnTo>
                    <a:lnTo>
                      <a:pt x="260" y="9"/>
                    </a:lnTo>
                    <a:lnTo>
                      <a:pt x="259" y="16"/>
                    </a:lnTo>
                    <a:lnTo>
                      <a:pt x="259" y="126"/>
                    </a:lnTo>
                    <a:lnTo>
                      <a:pt x="259" y="126"/>
                    </a:lnTo>
                    <a:lnTo>
                      <a:pt x="260" y="131"/>
                    </a:lnTo>
                    <a:lnTo>
                      <a:pt x="264" y="137"/>
                    </a:lnTo>
                    <a:lnTo>
                      <a:pt x="268" y="139"/>
                    </a:lnTo>
                    <a:lnTo>
                      <a:pt x="274" y="141"/>
                    </a:lnTo>
                    <a:lnTo>
                      <a:pt x="356" y="141"/>
                    </a:lnTo>
                    <a:lnTo>
                      <a:pt x="356" y="223"/>
                    </a:lnTo>
                    <a:lnTo>
                      <a:pt x="97" y="223"/>
                    </a:lnTo>
                    <a:lnTo>
                      <a:pt x="97" y="313"/>
                    </a:lnTo>
                    <a:lnTo>
                      <a:pt x="15" y="313"/>
                    </a:lnTo>
                    <a:lnTo>
                      <a:pt x="15" y="313"/>
                    </a:lnTo>
                    <a:lnTo>
                      <a:pt x="9" y="314"/>
                    </a:lnTo>
                    <a:lnTo>
                      <a:pt x="4" y="318"/>
                    </a:lnTo>
                    <a:lnTo>
                      <a:pt x="1" y="323"/>
                    </a:lnTo>
                    <a:lnTo>
                      <a:pt x="0" y="328"/>
                    </a:lnTo>
                    <a:lnTo>
                      <a:pt x="0" y="439"/>
                    </a:lnTo>
                    <a:lnTo>
                      <a:pt x="0" y="439"/>
                    </a:lnTo>
                    <a:lnTo>
                      <a:pt x="1" y="445"/>
                    </a:lnTo>
                    <a:lnTo>
                      <a:pt x="4" y="449"/>
                    </a:lnTo>
                    <a:lnTo>
                      <a:pt x="9" y="453"/>
                    </a:lnTo>
                    <a:lnTo>
                      <a:pt x="15" y="454"/>
                    </a:lnTo>
                    <a:lnTo>
                      <a:pt x="191" y="454"/>
                    </a:lnTo>
                    <a:lnTo>
                      <a:pt x="191" y="454"/>
                    </a:lnTo>
                    <a:lnTo>
                      <a:pt x="197" y="453"/>
                    </a:lnTo>
                    <a:lnTo>
                      <a:pt x="202" y="449"/>
                    </a:lnTo>
                    <a:lnTo>
                      <a:pt x="205" y="445"/>
                    </a:lnTo>
                    <a:lnTo>
                      <a:pt x="206" y="439"/>
                    </a:lnTo>
                    <a:lnTo>
                      <a:pt x="206" y="328"/>
                    </a:lnTo>
                    <a:lnTo>
                      <a:pt x="206" y="328"/>
                    </a:lnTo>
                    <a:lnTo>
                      <a:pt x="205" y="323"/>
                    </a:lnTo>
                    <a:lnTo>
                      <a:pt x="202" y="318"/>
                    </a:lnTo>
                    <a:lnTo>
                      <a:pt x="197" y="314"/>
                    </a:lnTo>
                    <a:lnTo>
                      <a:pt x="191" y="313"/>
                    </a:lnTo>
                    <a:lnTo>
                      <a:pt x="109" y="313"/>
                    </a:lnTo>
                    <a:lnTo>
                      <a:pt x="109" y="236"/>
                    </a:lnTo>
                    <a:lnTo>
                      <a:pt x="356" y="236"/>
                    </a:lnTo>
                    <a:lnTo>
                      <a:pt x="356" y="313"/>
                    </a:lnTo>
                    <a:lnTo>
                      <a:pt x="274" y="313"/>
                    </a:lnTo>
                    <a:lnTo>
                      <a:pt x="274" y="313"/>
                    </a:lnTo>
                    <a:lnTo>
                      <a:pt x="268" y="314"/>
                    </a:lnTo>
                    <a:lnTo>
                      <a:pt x="264" y="318"/>
                    </a:lnTo>
                    <a:lnTo>
                      <a:pt x="260" y="323"/>
                    </a:lnTo>
                    <a:lnTo>
                      <a:pt x="259" y="328"/>
                    </a:lnTo>
                    <a:lnTo>
                      <a:pt x="259" y="439"/>
                    </a:lnTo>
                    <a:lnTo>
                      <a:pt x="259" y="439"/>
                    </a:lnTo>
                    <a:lnTo>
                      <a:pt x="260" y="445"/>
                    </a:lnTo>
                    <a:lnTo>
                      <a:pt x="264" y="449"/>
                    </a:lnTo>
                    <a:lnTo>
                      <a:pt x="268" y="453"/>
                    </a:lnTo>
                    <a:lnTo>
                      <a:pt x="274" y="454"/>
                    </a:lnTo>
                    <a:lnTo>
                      <a:pt x="452" y="454"/>
                    </a:lnTo>
                    <a:lnTo>
                      <a:pt x="452" y="454"/>
                    </a:lnTo>
                    <a:lnTo>
                      <a:pt x="457" y="453"/>
                    </a:lnTo>
                    <a:lnTo>
                      <a:pt x="462" y="449"/>
                    </a:lnTo>
                    <a:lnTo>
                      <a:pt x="465" y="445"/>
                    </a:lnTo>
                    <a:lnTo>
                      <a:pt x="466" y="439"/>
                    </a:lnTo>
                    <a:lnTo>
                      <a:pt x="466" y="328"/>
                    </a:lnTo>
                    <a:lnTo>
                      <a:pt x="466" y="328"/>
                    </a:lnTo>
                    <a:lnTo>
                      <a:pt x="465" y="323"/>
                    </a:lnTo>
                    <a:lnTo>
                      <a:pt x="462" y="318"/>
                    </a:lnTo>
                    <a:lnTo>
                      <a:pt x="457" y="314"/>
                    </a:lnTo>
                    <a:lnTo>
                      <a:pt x="452" y="313"/>
                    </a:lnTo>
                    <a:lnTo>
                      <a:pt x="370" y="313"/>
                    </a:lnTo>
                    <a:lnTo>
                      <a:pt x="370" y="236"/>
                    </a:lnTo>
                    <a:lnTo>
                      <a:pt x="616" y="236"/>
                    </a:lnTo>
                    <a:lnTo>
                      <a:pt x="616" y="313"/>
                    </a:lnTo>
                    <a:lnTo>
                      <a:pt x="534" y="313"/>
                    </a:lnTo>
                    <a:lnTo>
                      <a:pt x="534" y="313"/>
                    </a:lnTo>
                    <a:lnTo>
                      <a:pt x="529" y="314"/>
                    </a:lnTo>
                    <a:lnTo>
                      <a:pt x="523" y="318"/>
                    </a:lnTo>
                    <a:lnTo>
                      <a:pt x="521" y="323"/>
                    </a:lnTo>
                    <a:lnTo>
                      <a:pt x="519" y="328"/>
                    </a:lnTo>
                    <a:lnTo>
                      <a:pt x="519" y="439"/>
                    </a:lnTo>
                    <a:lnTo>
                      <a:pt x="519" y="439"/>
                    </a:lnTo>
                    <a:lnTo>
                      <a:pt x="521" y="445"/>
                    </a:lnTo>
                    <a:lnTo>
                      <a:pt x="523" y="449"/>
                    </a:lnTo>
                    <a:lnTo>
                      <a:pt x="529" y="453"/>
                    </a:lnTo>
                    <a:lnTo>
                      <a:pt x="534" y="454"/>
                    </a:lnTo>
                    <a:lnTo>
                      <a:pt x="711" y="454"/>
                    </a:lnTo>
                    <a:lnTo>
                      <a:pt x="711" y="454"/>
                    </a:lnTo>
                    <a:lnTo>
                      <a:pt x="716" y="453"/>
                    </a:lnTo>
                    <a:lnTo>
                      <a:pt x="721" y="449"/>
                    </a:lnTo>
                    <a:lnTo>
                      <a:pt x="724" y="445"/>
                    </a:lnTo>
                    <a:lnTo>
                      <a:pt x="726" y="439"/>
                    </a:lnTo>
                    <a:lnTo>
                      <a:pt x="726" y="328"/>
                    </a:lnTo>
                    <a:lnTo>
                      <a:pt x="726" y="328"/>
                    </a:lnTo>
                    <a:lnTo>
                      <a:pt x="724" y="323"/>
                    </a:lnTo>
                    <a:lnTo>
                      <a:pt x="721" y="318"/>
                    </a:lnTo>
                    <a:lnTo>
                      <a:pt x="716" y="314"/>
                    </a:lnTo>
                    <a:lnTo>
                      <a:pt x="711" y="313"/>
                    </a:lnTo>
                    <a:lnTo>
                      <a:pt x="711" y="313"/>
                    </a:lnTo>
                    <a:close/>
                    <a:moveTo>
                      <a:pt x="272" y="126"/>
                    </a:moveTo>
                    <a:lnTo>
                      <a:pt x="272" y="16"/>
                    </a:lnTo>
                    <a:lnTo>
                      <a:pt x="272" y="16"/>
                    </a:lnTo>
                    <a:lnTo>
                      <a:pt x="273" y="14"/>
                    </a:lnTo>
                    <a:lnTo>
                      <a:pt x="274" y="14"/>
                    </a:lnTo>
                    <a:lnTo>
                      <a:pt x="452" y="14"/>
                    </a:lnTo>
                    <a:lnTo>
                      <a:pt x="452" y="14"/>
                    </a:lnTo>
                    <a:lnTo>
                      <a:pt x="453" y="14"/>
                    </a:lnTo>
                    <a:lnTo>
                      <a:pt x="453" y="16"/>
                    </a:lnTo>
                    <a:lnTo>
                      <a:pt x="453" y="126"/>
                    </a:lnTo>
                    <a:lnTo>
                      <a:pt x="453" y="126"/>
                    </a:lnTo>
                    <a:lnTo>
                      <a:pt x="453" y="128"/>
                    </a:lnTo>
                    <a:lnTo>
                      <a:pt x="452" y="128"/>
                    </a:lnTo>
                    <a:lnTo>
                      <a:pt x="274" y="128"/>
                    </a:lnTo>
                    <a:lnTo>
                      <a:pt x="274" y="128"/>
                    </a:lnTo>
                    <a:lnTo>
                      <a:pt x="273" y="128"/>
                    </a:lnTo>
                    <a:lnTo>
                      <a:pt x="272" y="126"/>
                    </a:lnTo>
                    <a:lnTo>
                      <a:pt x="272" y="126"/>
                    </a:lnTo>
                    <a:close/>
                    <a:moveTo>
                      <a:pt x="194" y="328"/>
                    </a:moveTo>
                    <a:lnTo>
                      <a:pt x="194" y="439"/>
                    </a:lnTo>
                    <a:lnTo>
                      <a:pt x="194" y="439"/>
                    </a:lnTo>
                    <a:lnTo>
                      <a:pt x="192" y="440"/>
                    </a:lnTo>
                    <a:lnTo>
                      <a:pt x="191" y="441"/>
                    </a:lnTo>
                    <a:lnTo>
                      <a:pt x="15" y="441"/>
                    </a:lnTo>
                    <a:lnTo>
                      <a:pt x="15" y="441"/>
                    </a:lnTo>
                    <a:lnTo>
                      <a:pt x="13" y="440"/>
                    </a:lnTo>
                    <a:lnTo>
                      <a:pt x="13" y="439"/>
                    </a:lnTo>
                    <a:lnTo>
                      <a:pt x="13" y="328"/>
                    </a:lnTo>
                    <a:lnTo>
                      <a:pt x="13" y="328"/>
                    </a:lnTo>
                    <a:lnTo>
                      <a:pt x="13" y="327"/>
                    </a:lnTo>
                    <a:lnTo>
                      <a:pt x="15" y="326"/>
                    </a:lnTo>
                    <a:lnTo>
                      <a:pt x="191" y="326"/>
                    </a:lnTo>
                    <a:lnTo>
                      <a:pt x="191" y="326"/>
                    </a:lnTo>
                    <a:lnTo>
                      <a:pt x="192" y="327"/>
                    </a:lnTo>
                    <a:lnTo>
                      <a:pt x="194" y="328"/>
                    </a:lnTo>
                    <a:lnTo>
                      <a:pt x="194" y="328"/>
                    </a:lnTo>
                    <a:close/>
                    <a:moveTo>
                      <a:pt x="453" y="328"/>
                    </a:moveTo>
                    <a:lnTo>
                      <a:pt x="453" y="439"/>
                    </a:lnTo>
                    <a:lnTo>
                      <a:pt x="453" y="439"/>
                    </a:lnTo>
                    <a:lnTo>
                      <a:pt x="453" y="440"/>
                    </a:lnTo>
                    <a:lnTo>
                      <a:pt x="452" y="441"/>
                    </a:lnTo>
                    <a:lnTo>
                      <a:pt x="274" y="441"/>
                    </a:lnTo>
                    <a:lnTo>
                      <a:pt x="274" y="441"/>
                    </a:lnTo>
                    <a:lnTo>
                      <a:pt x="273" y="440"/>
                    </a:lnTo>
                    <a:lnTo>
                      <a:pt x="272" y="439"/>
                    </a:lnTo>
                    <a:lnTo>
                      <a:pt x="272" y="328"/>
                    </a:lnTo>
                    <a:lnTo>
                      <a:pt x="272" y="328"/>
                    </a:lnTo>
                    <a:lnTo>
                      <a:pt x="273" y="327"/>
                    </a:lnTo>
                    <a:lnTo>
                      <a:pt x="274" y="326"/>
                    </a:lnTo>
                    <a:lnTo>
                      <a:pt x="452" y="326"/>
                    </a:lnTo>
                    <a:lnTo>
                      <a:pt x="452" y="326"/>
                    </a:lnTo>
                    <a:lnTo>
                      <a:pt x="453" y="327"/>
                    </a:lnTo>
                    <a:lnTo>
                      <a:pt x="453" y="328"/>
                    </a:lnTo>
                    <a:lnTo>
                      <a:pt x="453" y="328"/>
                    </a:lnTo>
                    <a:close/>
                    <a:moveTo>
                      <a:pt x="713" y="439"/>
                    </a:moveTo>
                    <a:lnTo>
                      <a:pt x="713" y="439"/>
                    </a:lnTo>
                    <a:lnTo>
                      <a:pt x="712" y="440"/>
                    </a:lnTo>
                    <a:lnTo>
                      <a:pt x="711" y="441"/>
                    </a:lnTo>
                    <a:lnTo>
                      <a:pt x="534" y="441"/>
                    </a:lnTo>
                    <a:lnTo>
                      <a:pt x="534" y="441"/>
                    </a:lnTo>
                    <a:lnTo>
                      <a:pt x="532" y="440"/>
                    </a:lnTo>
                    <a:lnTo>
                      <a:pt x="532" y="439"/>
                    </a:lnTo>
                    <a:lnTo>
                      <a:pt x="532" y="328"/>
                    </a:lnTo>
                    <a:lnTo>
                      <a:pt x="532" y="328"/>
                    </a:lnTo>
                    <a:lnTo>
                      <a:pt x="532" y="327"/>
                    </a:lnTo>
                    <a:lnTo>
                      <a:pt x="534" y="326"/>
                    </a:lnTo>
                    <a:lnTo>
                      <a:pt x="711" y="326"/>
                    </a:lnTo>
                    <a:lnTo>
                      <a:pt x="711" y="326"/>
                    </a:lnTo>
                    <a:lnTo>
                      <a:pt x="712" y="327"/>
                    </a:lnTo>
                    <a:lnTo>
                      <a:pt x="713" y="328"/>
                    </a:lnTo>
                    <a:lnTo>
                      <a:pt x="713" y="4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grpSp>
          <p:nvGrpSpPr>
            <p:cNvPr id="47" name="Group 379"/>
            <p:cNvGrpSpPr/>
            <p:nvPr/>
          </p:nvGrpSpPr>
          <p:grpSpPr>
            <a:xfrm>
              <a:off x="9142509" y="4013334"/>
              <a:ext cx="808040" cy="808047"/>
              <a:chOff x="5967433" y="2967073"/>
              <a:chExt cx="808040" cy="808047"/>
            </a:xfrm>
          </p:grpSpPr>
          <p:sp>
            <p:nvSpPr>
              <p:cNvPr id="52" name="Freeform 208"/>
              <p:cNvSpPr/>
              <p:nvPr userDrawn="1"/>
            </p:nvSpPr>
            <p:spPr bwMode="auto">
              <a:xfrm>
                <a:off x="5967433" y="2967073"/>
                <a:ext cx="808040" cy="808047"/>
              </a:xfrm>
              <a:custGeom>
                <a:avLst/>
                <a:gdLst>
                  <a:gd name="T0" fmla="*/ 1017 w 1017"/>
                  <a:gd name="T1" fmla="*/ 535 h 1017"/>
                  <a:gd name="T2" fmla="*/ 1007 w 1017"/>
                  <a:gd name="T3" fmla="*/ 612 h 1017"/>
                  <a:gd name="T4" fmla="*/ 986 w 1017"/>
                  <a:gd name="T5" fmla="*/ 684 h 1017"/>
                  <a:gd name="T6" fmla="*/ 956 w 1017"/>
                  <a:gd name="T7" fmla="*/ 751 h 1017"/>
                  <a:gd name="T8" fmla="*/ 917 w 1017"/>
                  <a:gd name="T9" fmla="*/ 813 h 1017"/>
                  <a:gd name="T10" fmla="*/ 869 w 1017"/>
                  <a:gd name="T11" fmla="*/ 869 h 1017"/>
                  <a:gd name="T12" fmla="*/ 814 w 1017"/>
                  <a:gd name="T13" fmla="*/ 917 h 1017"/>
                  <a:gd name="T14" fmla="*/ 751 w 1017"/>
                  <a:gd name="T15" fmla="*/ 956 h 1017"/>
                  <a:gd name="T16" fmla="*/ 683 w 1017"/>
                  <a:gd name="T17" fmla="*/ 987 h 1017"/>
                  <a:gd name="T18" fmla="*/ 612 w 1017"/>
                  <a:gd name="T19" fmla="*/ 1007 h 1017"/>
                  <a:gd name="T20" fmla="*/ 535 w 1017"/>
                  <a:gd name="T21" fmla="*/ 1017 h 1017"/>
                  <a:gd name="T22" fmla="*/ 483 w 1017"/>
                  <a:gd name="T23" fmla="*/ 1017 h 1017"/>
                  <a:gd name="T24" fmla="*/ 407 w 1017"/>
                  <a:gd name="T25" fmla="*/ 1007 h 1017"/>
                  <a:gd name="T26" fmla="*/ 334 w 1017"/>
                  <a:gd name="T27" fmla="*/ 987 h 1017"/>
                  <a:gd name="T28" fmla="*/ 267 w 1017"/>
                  <a:gd name="T29" fmla="*/ 956 h 1017"/>
                  <a:gd name="T30" fmla="*/ 204 w 1017"/>
                  <a:gd name="T31" fmla="*/ 917 h 1017"/>
                  <a:gd name="T32" fmla="*/ 149 w 1017"/>
                  <a:gd name="T33" fmla="*/ 869 h 1017"/>
                  <a:gd name="T34" fmla="*/ 102 w 1017"/>
                  <a:gd name="T35" fmla="*/ 813 h 1017"/>
                  <a:gd name="T36" fmla="*/ 62 w 1017"/>
                  <a:gd name="T37" fmla="*/ 751 h 1017"/>
                  <a:gd name="T38" fmla="*/ 32 w 1017"/>
                  <a:gd name="T39" fmla="*/ 684 h 1017"/>
                  <a:gd name="T40" fmla="*/ 11 w 1017"/>
                  <a:gd name="T41" fmla="*/ 612 h 1017"/>
                  <a:gd name="T42" fmla="*/ 2 w 1017"/>
                  <a:gd name="T43" fmla="*/ 535 h 1017"/>
                  <a:gd name="T44" fmla="*/ 2 w 1017"/>
                  <a:gd name="T45" fmla="*/ 483 h 1017"/>
                  <a:gd name="T46" fmla="*/ 11 w 1017"/>
                  <a:gd name="T47" fmla="*/ 407 h 1017"/>
                  <a:gd name="T48" fmla="*/ 32 w 1017"/>
                  <a:gd name="T49" fmla="*/ 334 h 1017"/>
                  <a:gd name="T50" fmla="*/ 62 w 1017"/>
                  <a:gd name="T51" fmla="*/ 266 h 1017"/>
                  <a:gd name="T52" fmla="*/ 102 w 1017"/>
                  <a:gd name="T53" fmla="*/ 204 h 1017"/>
                  <a:gd name="T54" fmla="*/ 149 w 1017"/>
                  <a:gd name="T55" fmla="*/ 149 h 1017"/>
                  <a:gd name="T56" fmla="*/ 204 w 1017"/>
                  <a:gd name="T57" fmla="*/ 101 h 1017"/>
                  <a:gd name="T58" fmla="*/ 267 w 1017"/>
                  <a:gd name="T59" fmla="*/ 61 h 1017"/>
                  <a:gd name="T60" fmla="*/ 334 w 1017"/>
                  <a:gd name="T61" fmla="*/ 31 h 1017"/>
                  <a:gd name="T62" fmla="*/ 407 w 1017"/>
                  <a:gd name="T63" fmla="*/ 10 h 1017"/>
                  <a:gd name="T64" fmla="*/ 483 w 1017"/>
                  <a:gd name="T65" fmla="*/ 1 h 1017"/>
                  <a:gd name="T66" fmla="*/ 535 w 1017"/>
                  <a:gd name="T67" fmla="*/ 1 h 1017"/>
                  <a:gd name="T68" fmla="*/ 612 w 1017"/>
                  <a:gd name="T69" fmla="*/ 10 h 1017"/>
                  <a:gd name="T70" fmla="*/ 683 w 1017"/>
                  <a:gd name="T71" fmla="*/ 31 h 1017"/>
                  <a:gd name="T72" fmla="*/ 751 w 1017"/>
                  <a:gd name="T73" fmla="*/ 61 h 1017"/>
                  <a:gd name="T74" fmla="*/ 814 w 1017"/>
                  <a:gd name="T75" fmla="*/ 101 h 1017"/>
                  <a:gd name="T76" fmla="*/ 869 w 1017"/>
                  <a:gd name="T77" fmla="*/ 149 h 1017"/>
                  <a:gd name="T78" fmla="*/ 917 w 1017"/>
                  <a:gd name="T79" fmla="*/ 204 h 1017"/>
                  <a:gd name="T80" fmla="*/ 956 w 1017"/>
                  <a:gd name="T81" fmla="*/ 266 h 1017"/>
                  <a:gd name="T82" fmla="*/ 986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5" y="561"/>
                    </a:lnTo>
                    <a:lnTo>
                      <a:pt x="1012" y="586"/>
                    </a:lnTo>
                    <a:lnTo>
                      <a:pt x="1007" y="612"/>
                    </a:lnTo>
                    <a:lnTo>
                      <a:pt x="1001" y="636"/>
                    </a:lnTo>
                    <a:lnTo>
                      <a:pt x="994" y="660"/>
                    </a:lnTo>
                    <a:lnTo>
                      <a:pt x="986" y="684"/>
                    </a:lnTo>
                    <a:lnTo>
                      <a:pt x="978" y="707"/>
                    </a:lnTo>
                    <a:lnTo>
                      <a:pt x="968" y="729"/>
                    </a:lnTo>
                    <a:lnTo>
                      <a:pt x="956" y="751"/>
                    </a:lnTo>
                    <a:lnTo>
                      <a:pt x="944" y="773"/>
                    </a:lnTo>
                    <a:lnTo>
                      <a:pt x="931" y="794"/>
                    </a:lnTo>
                    <a:lnTo>
                      <a:pt x="917" y="813"/>
                    </a:lnTo>
                    <a:lnTo>
                      <a:pt x="901" y="833"/>
                    </a:lnTo>
                    <a:lnTo>
                      <a:pt x="886" y="851"/>
                    </a:lnTo>
                    <a:lnTo>
                      <a:pt x="869" y="869"/>
                    </a:lnTo>
                    <a:lnTo>
                      <a:pt x="852" y="886"/>
                    </a:lnTo>
                    <a:lnTo>
                      <a:pt x="833" y="901"/>
                    </a:lnTo>
                    <a:lnTo>
                      <a:pt x="814" y="917"/>
                    </a:lnTo>
                    <a:lnTo>
                      <a:pt x="794" y="931"/>
                    </a:lnTo>
                    <a:lnTo>
                      <a:pt x="773" y="944"/>
                    </a:lnTo>
                    <a:lnTo>
                      <a:pt x="751" y="956"/>
                    </a:lnTo>
                    <a:lnTo>
                      <a:pt x="729" y="968"/>
                    </a:lnTo>
                    <a:lnTo>
                      <a:pt x="708" y="978"/>
                    </a:lnTo>
                    <a:lnTo>
                      <a:pt x="683" y="987"/>
                    </a:lnTo>
                    <a:lnTo>
                      <a:pt x="660" y="994"/>
                    </a:lnTo>
                    <a:lnTo>
                      <a:pt x="636" y="1001"/>
                    </a:lnTo>
                    <a:lnTo>
                      <a:pt x="612" y="1007"/>
                    </a:lnTo>
                    <a:lnTo>
                      <a:pt x="587" y="1012"/>
                    </a:lnTo>
                    <a:lnTo>
                      <a:pt x="561" y="1015"/>
                    </a:lnTo>
                    <a:lnTo>
                      <a:pt x="535" y="1017"/>
                    </a:lnTo>
                    <a:lnTo>
                      <a:pt x="510" y="1017"/>
                    </a:lnTo>
                    <a:lnTo>
                      <a:pt x="510" y="1017"/>
                    </a:lnTo>
                    <a:lnTo>
                      <a:pt x="483" y="1017"/>
                    </a:lnTo>
                    <a:lnTo>
                      <a:pt x="457" y="1015"/>
                    </a:lnTo>
                    <a:lnTo>
                      <a:pt x="431" y="1012"/>
                    </a:lnTo>
                    <a:lnTo>
                      <a:pt x="407" y="1007"/>
                    </a:lnTo>
                    <a:lnTo>
                      <a:pt x="382" y="1001"/>
                    </a:lnTo>
                    <a:lnTo>
                      <a:pt x="357" y="994"/>
                    </a:lnTo>
                    <a:lnTo>
                      <a:pt x="334" y="987"/>
                    </a:lnTo>
                    <a:lnTo>
                      <a:pt x="311" y="978"/>
                    </a:lnTo>
                    <a:lnTo>
                      <a:pt x="288" y="968"/>
                    </a:lnTo>
                    <a:lnTo>
                      <a:pt x="267" y="956"/>
                    </a:lnTo>
                    <a:lnTo>
                      <a:pt x="246" y="944"/>
                    </a:lnTo>
                    <a:lnTo>
                      <a:pt x="225" y="931"/>
                    </a:lnTo>
                    <a:lnTo>
                      <a:pt x="204" y="917"/>
                    </a:lnTo>
                    <a:lnTo>
                      <a:pt x="186" y="901"/>
                    </a:lnTo>
                    <a:lnTo>
                      <a:pt x="167" y="886"/>
                    </a:lnTo>
                    <a:lnTo>
                      <a:pt x="149" y="869"/>
                    </a:lnTo>
                    <a:lnTo>
                      <a:pt x="133" y="851"/>
                    </a:lnTo>
                    <a:lnTo>
                      <a:pt x="117" y="833"/>
                    </a:lnTo>
                    <a:lnTo>
                      <a:pt x="102" y="813"/>
                    </a:lnTo>
                    <a:lnTo>
                      <a:pt x="87" y="794"/>
                    </a:lnTo>
                    <a:lnTo>
                      <a:pt x="74" y="773"/>
                    </a:lnTo>
                    <a:lnTo>
                      <a:pt x="62" y="751"/>
                    </a:lnTo>
                    <a:lnTo>
                      <a:pt x="51" y="729"/>
                    </a:lnTo>
                    <a:lnTo>
                      <a:pt x="41" y="707"/>
                    </a:lnTo>
                    <a:lnTo>
                      <a:pt x="32" y="684"/>
                    </a:lnTo>
                    <a:lnTo>
                      <a:pt x="24" y="660"/>
                    </a:lnTo>
                    <a:lnTo>
                      <a:pt x="17" y="636"/>
                    </a:lnTo>
                    <a:lnTo>
                      <a:pt x="11" y="612"/>
                    </a:lnTo>
                    <a:lnTo>
                      <a:pt x="6" y="586"/>
                    </a:lnTo>
                    <a:lnTo>
                      <a:pt x="3" y="561"/>
                    </a:lnTo>
                    <a:lnTo>
                      <a:pt x="2" y="535"/>
                    </a:lnTo>
                    <a:lnTo>
                      <a:pt x="0" y="509"/>
                    </a:lnTo>
                    <a:lnTo>
                      <a:pt x="0" y="509"/>
                    </a:lnTo>
                    <a:lnTo>
                      <a:pt x="2" y="483"/>
                    </a:lnTo>
                    <a:lnTo>
                      <a:pt x="3" y="457"/>
                    </a:lnTo>
                    <a:lnTo>
                      <a:pt x="6" y="431"/>
                    </a:lnTo>
                    <a:lnTo>
                      <a:pt x="11" y="407"/>
                    </a:lnTo>
                    <a:lnTo>
                      <a:pt x="17" y="381"/>
                    </a:lnTo>
                    <a:lnTo>
                      <a:pt x="24" y="357"/>
                    </a:lnTo>
                    <a:lnTo>
                      <a:pt x="32" y="334"/>
                    </a:lnTo>
                    <a:lnTo>
                      <a:pt x="41" y="311"/>
                    </a:lnTo>
                    <a:lnTo>
                      <a:pt x="51" y="288"/>
                    </a:lnTo>
                    <a:lnTo>
                      <a:pt x="62" y="266"/>
                    </a:lnTo>
                    <a:lnTo>
                      <a:pt x="74" y="245"/>
                    </a:lnTo>
                    <a:lnTo>
                      <a:pt x="87" y="225"/>
                    </a:lnTo>
                    <a:lnTo>
                      <a:pt x="102" y="204"/>
                    </a:lnTo>
                    <a:lnTo>
                      <a:pt x="117" y="185"/>
                    </a:lnTo>
                    <a:lnTo>
                      <a:pt x="133" y="167"/>
                    </a:lnTo>
                    <a:lnTo>
                      <a:pt x="149" y="149"/>
                    </a:lnTo>
                    <a:lnTo>
                      <a:pt x="167" y="132"/>
                    </a:lnTo>
                    <a:lnTo>
                      <a:pt x="186" y="116"/>
                    </a:lnTo>
                    <a:lnTo>
                      <a:pt x="204" y="101"/>
                    </a:lnTo>
                    <a:lnTo>
                      <a:pt x="225" y="86"/>
                    </a:lnTo>
                    <a:lnTo>
                      <a:pt x="246" y="74"/>
                    </a:lnTo>
                    <a:lnTo>
                      <a:pt x="267" y="61"/>
                    </a:lnTo>
                    <a:lnTo>
                      <a:pt x="288" y="51"/>
                    </a:lnTo>
                    <a:lnTo>
                      <a:pt x="311" y="40"/>
                    </a:lnTo>
                    <a:lnTo>
                      <a:pt x="334" y="31"/>
                    </a:lnTo>
                    <a:lnTo>
                      <a:pt x="357" y="23"/>
                    </a:lnTo>
                    <a:lnTo>
                      <a:pt x="382" y="16"/>
                    </a:lnTo>
                    <a:lnTo>
                      <a:pt x="407" y="10"/>
                    </a:lnTo>
                    <a:lnTo>
                      <a:pt x="431" y="6"/>
                    </a:lnTo>
                    <a:lnTo>
                      <a:pt x="457" y="2"/>
                    </a:lnTo>
                    <a:lnTo>
                      <a:pt x="483" y="1"/>
                    </a:lnTo>
                    <a:lnTo>
                      <a:pt x="510" y="0"/>
                    </a:lnTo>
                    <a:lnTo>
                      <a:pt x="510" y="0"/>
                    </a:lnTo>
                    <a:lnTo>
                      <a:pt x="535" y="1"/>
                    </a:lnTo>
                    <a:lnTo>
                      <a:pt x="561" y="2"/>
                    </a:lnTo>
                    <a:lnTo>
                      <a:pt x="587" y="6"/>
                    </a:lnTo>
                    <a:lnTo>
                      <a:pt x="612" y="10"/>
                    </a:lnTo>
                    <a:lnTo>
                      <a:pt x="636" y="16"/>
                    </a:lnTo>
                    <a:lnTo>
                      <a:pt x="660" y="23"/>
                    </a:lnTo>
                    <a:lnTo>
                      <a:pt x="683" y="31"/>
                    </a:lnTo>
                    <a:lnTo>
                      <a:pt x="708" y="40"/>
                    </a:lnTo>
                    <a:lnTo>
                      <a:pt x="729" y="51"/>
                    </a:lnTo>
                    <a:lnTo>
                      <a:pt x="751" y="61"/>
                    </a:lnTo>
                    <a:lnTo>
                      <a:pt x="773" y="74"/>
                    </a:lnTo>
                    <a:lnTo>
                      <a:pt x="794" y="86"/>
                    </a:lnTo>
                    <a:lnTo>
                      <a:pt x="814" y="101"/>
                    </a:lnTo>
                    <a:lnTo>
                      <a:pt x="833" y="116"/>
                    </a:lnTo>
                    <a:lnTo>
                      <a:pt x="852" y="132"/>
                    </a:lnTo>
                    <a:lnTo>
                      <a:pt x="869" y="149"/>
                    </a:lnTo>
                    <a:lnTo>
                      <a:pt x="886" y="167"/>
                    </a:lnTo>
                    <a:lnTo>
                      <a:pt x="901" y="185"/>
                    </a:lnTo>
                    <a:lnTo>
                      <a:pt x="917" y="204"/>
                    </a:lnTo>
                    <a:lnTo>
                      <a:pt x="931" y="225"/>
                    </a:lnTo>
                    <a:lnTo>
                      <a:pt x="944" y="245"/>
                    </a:lnTo>
                    <a:lnTo>
                      <a:pt x="956" y="266"/>
                    </a:lnTo>
                    <a:lnTo>
                      <a:pt x="968" y="288"/>
                    </a:lnTo>
                    <a:lnTo>
                      <a:pt x="978" y="311"/>
                    </a:lnTo>
                    <a:lnTo>
                      <a:pt x="986" y="334"/>
                    </a:lnTo>
                    <a:lnTo>
                      <a:pt x="994" y="357"/>
                    </a:lnTo>
                    <a:lnTo>
                      <a:pt x="1001" y="381"/>
                    </a:lnTo>
                    <a:lnTo>
                      <a:pt x="1007" y="407"/>
                    </a:lnTo>
                    <a:lnTo>
                      <a:pt x="1012" y="431"/>
                    </a:lnTo>
                    <a:lnTo>
                      <a:pt x="1015"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3" name="Freeform 212"/>
              <p:cNvSpPr>
                <a:spLocks noEditPoints="1"/>
              </p:cNvSpPr>
              <p:nvPr userDrawn="1"/>
            </p:nvSpPr>
            <p:spPr bwMode="auto">
              <a:xfrm>
                <a:off x="6191271" y="3189326"/>
                <a:ext cx="360364" cy="363542"/>
              </a:xfrm>
              <a:custGeom>
                <a:avLst/>
                <a:gdLst>
                  <a:gd name="T0" fmla="*/ 455 w 455"/>
                  <a:gd name="T1" fmla="*/ 456 h 456"/>
                  <a:gd name="T2" fmla="*/ 0 w 455"/>
                  <a:gd name="T3" fmla="*/ 456 h 456"/>
                  <a:gd name="T4" fmla="*/ 0 w 455"/>
                  <a:gd name="T5" fmla="*/ 0 h 456"/>
                  <a:gd name="T6" fmla="*/ 455 w 455"/>
                  <a:gd name="T7" fmla="*/ 0 h 456"/>
                  <a:gd name="T8" fmla="*/ 455 w 455"/>
                  <a:gd name="T9" fmla="*/ 456 h 456"/>
                  <a:gd name="T10" fmla="*/ 44 w 455"/>
                  <a:gd name="T11" fmla="*/ 411 h 456"/>
                  <a:gd name="T12" fmla="*/ 410 w 455"/>
                  <a:gd name="T13" fmla="*/ 411 h 456"/>
                  <a:gd name="T14" fmla="*/ 410 w 455"/>
                  <a:gd name="T15" fmla="*/ 45 h 456"/>
                  <a:gd name="T16" fmla="*/ 44 w 455"/>
                  <a:gd name="T17" fmla="*/ 45 h 456"/>
                  <a:gd name="T18" fmla="*/ 44 w 455"/>
                  <a:gd name="T19" fmla="*/ 41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6">
                    <a:moveTo>
                      <a:pt x="455" y="456"/>
                    </a:moveTo>
                    <a:lnTo>
                      <a:pt x="0" y="456"/>
                    </a:lnTo>
                    <a:lnTo>
                      <a:pt x="0" y="0"/>
                    </a:lnTo>
                    <a:lnTo>
                      <a:pt x="455" y="0"/>
                    </a:lnTo>
                    <a:lnTo>
                      <a:pt x="455" y="456"/>
                    </a:lnTo>
                    <a:close/>
                    <a:moveTo>
                      <a:pt x="44" y="411"/>
                    </a:moveTo>
                    <a:lnTo>
                      <a:pt x="410" y="411"/>
                    </a:lnTo>
                    <a:lnTo>
                      <a:pt x="410" y="45"/>
                    </a:lnTo>
                    <a:lnTo>
                      <a:pt x="44" y="45"/>
                    </a:lnTo>
                    <a:lnTo>
                      <a:pt x="44" y="411"/>
                    </a:lnTo>
                    <a:close/>
                  </a:path>
                </a:pathLst>
              </a:custGeom>
              <a:noFill/>
              <a:ln w="7938">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en-US" sz="1015"/>
              </a:p>
            </p:txBody>
          </p:sp>
          <p:sp>
            <p:nvSpPr>
              <p:cNvPr id="54" name="Freeform 213"/>
              <p:cNvSpPr/>
              <p:nvPr userDrawn="1"/>
            </p:nvSpPr>
            <p:spPr bwMode="auto">
              <a:xfrm>
                <a:off x="6226196" y="3103600"/>
                <a:ext cx="17463" cy="74613"/>
              </a:xfrm>
              <a:custGeom>
                <a:avLst/>
                <a:gdLst>
                  <a:gd name="T0" fmla="*/ 22 w 22"/>
                  <a:gd name="T1" fmla="*/ 58 h 93"/>
                  <a:gd name="T2" fmla="*/ 22 w 22"/>
                  <a:gd name="T3" fmla="*/ 93 h 93"/>
                  <a:gd name="T4" fmla="*/ 0 w 22"/>
                  <a:gd name="T5" fmla="*/ 93 h 93"/>
                  <a:gd name="T6" fmla="*/ 0 w 22"/>
                  <a:gd name="T7" fmla="*/ 58 h 93"/>
                  <a:gd name="T8" fmla="*/ 0 w 22"/>
                  <a:gd name="T9" fmla="*/ 58 h 93"/>
                  <a:gd name="T10" fmla="*/ 0 w 22"/>
                  <a:gd name="T11" fmla="*/ 55 h 93"/>
                  <a:gd name="T12" fmla="*/ 3 w 22"/>
                  <a:gd name="T13" fmla="*/ 51 h 93"/>
                  <a:gd name="T14" fmla="*/ 5 w 22"/>
                  <a:gd name="T15" fmla="*/ 49 h 93"/>
                  <a:gd name="T16" fmla="*/ 8 w 22"/>
                  <a:gd name="T17" fmla="*/ 47 h 93"/>
                  <a:gd name="T18" fmla="*/ 8 w 22"/>
                  <a:gd name="T19" fmla="*/ 3 h 93"/>
                  <a:gd name="T20" fmla="*/ 8 w 22"/>
                  <a:gd name="T21" fmla="*/ 3 h 93"/>
                  <a:gd name="T22" fmla="*/ 8 w 22"/>
                  <a:gd name="T23" fmla="*/ 1 h 93"/>
                  <a:gd name="T24" fmla="*/ 12 w 22"/>
                  <a:gd name="T25" fmla="*/ 0 h 93"/>
                  <a:gd name="T26" fmla="*/ 12 w 22"/>
                  <a:gd name="T27" fmla="*/ 0 h 93"/>
                  <a:gd name="T28" fmla="*/ 14 w 22"/>
                  <a:gd name="T29" fmla="*/ 1 h 93"/>
                  <a:gd name="T30" fmla="*/ 15 w 22"/>
                  <a:gd name="T31" fmla="*/ 3 h 93"/>
                  <a:gd name="T32" fmla="*/ 15 w 22"/>
                  <a:gd name="T33" fmla="*/ 47 h 93"/>
                  <a:gd name="T34" fmla="*/ 15 w 22"/>
                  <a:gd name="T35" fmla="*/ 47 h 93"/>
                  <a:gd name="T36" fmla="*/ 19 w 22"/>
                  <a:gd name="T37" fmla="*/ 49 h 93"/>
                  <a:gd name="T38" fmla="*/ 21 w 22"/>
                  <a:gd name="T39" fmla="*/ 51 h 93"/>
                  <a:gd name="T40" fmla="*/ 22 w 22"/>
                  <a:gd name="T41" fmla="*/ 55 h 93"/>
                  <a:gd name="T42" fmla="*/ 22 w 22"/>
                  <a:gd name="T43" fmla="*/ 58 h 93"/>
                  <a:gd name="T44" fmla="*/ 22 w 22"/>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22" y="58"/>
                    </a:moveTo>
                    <a:lnTo>
                      <a:pt x="22" y="93"/>
                    </a:lnTo>
                    <a:lnTo>
                      <a:pt x="0" y="93"/>
                    </a:lnTo>
                    <a:lnTo>
                      <a:pt x="0" y="58"/>
                    </a:lnTo>
                    <a:lnTo>
                      <a:pt x="0" y="58"/>
                    </a:lnTo>
                    <a:lnTo>
                      <a:pt x="0" y="55"/>
                    </a:lnTo>
                    <a:lnTo>
                      <a:pt x="3" y="51"/>
                    </a:lnTo>
                    <a:lnTo>
                      <a:pt x="5" y="49"/>
                    </a:lnTo>
                    <a:lnTo>
                      <a:pt x="8" y="47"/>
                    </a:lnTo>
                    <a:lnTo>
                      <a:pt x="8" y="3"/>
                    </a:lnTo>
                    <a:lnTo>
                      <a:pt x="8" y="3"/>
                    </a:lnTo>
                    <a:lnTo>
                      <a:pt x="8" y="1"/>
                    </a:lnTo>
                    <a:lnTo>
                      <a:pt x="12" y="0"/>
                    </a:lnTo>
                    <a:lnTo>
                      <a:pt x="12" y="0"/>
                    </a:lnTo>
                    <a:lnTo>
                      <a:pt x="14" y="1"/>
                    </a:lnTo>
                    <a:lnTo>
                      <a:pt x="15" y="3"/>
                    </a:lnTo>
                    <a:lnTo>
                      <a:pt x="15" y="47"/>
                    </a:lnTo>
                    <a:lnTo>
                      <a:pt x="15" y="47"/>
                    </a:lnTo>
                    <a:lnTo>
                      <a:pt x="19" y="49"/>
                    </a:lnTo>
                    <a:lnTo>
                      <a:pt x="21" y="51"/>
                    </a:lnTo>
                    <a:lnTo>
                      <a:pt x="22" y="55"/>
                    </a:lnTo>
                    <a:lnTo>
                      <a:pt x="22" y="58"/>
                    </a:lnTo>
                    <a:lnTo>
                      <a:pt x="22"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5" name="Freeform 214"/>
              <p:cNvSpPr/>
              <p:nvPr userDrawn="1"/>
            </p:nvSpPr>
            <p:spPr bwMode="auto">
              <a:xfrm>
                <a:off x="625635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6" name="Freeform 215"/>
              <p:cNvSpPr/>
              <p:nvPr userDrawn="1"/>
            </p:nvSpPr>
            <p:spPr bwMode="auto">
              <a:xfrm>
                <a:off x="6286521"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7" name="Freeform 216"/>
              <p:cNvSpPr/>
              <p:nvPr userDrawn="1"/>
            </p:nvSpPr>
            <p:spPr bwMode="auto">
              <a:xfrm>
                <a:off x="6316684"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8" name="Freeform 217"/>
              <p:cNvSpPr/>
              <p:nvPr userDrawn="1"/>
            </p:nvSpPr>
            <p:spPr bwMode="auto">
              <a:xfrm>
                <a:off x="6346847"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9" name="Freeform 218"/>
              <p:cNvSpPr/>
              <p:nvPr userDrawn="1"/>
            </p:nvSpPr>
            <p:spPr bwMode="auto">
              <a:xfrm>
                <a:off x="637700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0" name="Freeform 219"/>
              <p:cNvSpPr/>
              <p:nvPr userDrawn="1"/>
            </p:nvSpPr>
            <p:spPr bwMode="auto">
              <a:xfrm>
                <a:off x="6408759"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1" name="Freeform 220"/>
              <p:cNvSpPr/>
              <p:nvPr userDrawn="1"/>
            </p:nvSpPr>
            <p:spPr bwMode="auto">
              <a:xfrm>
                <a:off x="6438922"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2" name="Freeform 221"/>
              <p:cNvSpPr/>
              <p:nvPr userDrawn="1"/>
            </p:nvSpPr>
            <p:spPr bwMode="auto">
              <a:xfrm>
                <a:off x="6499247"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1 w 21"/>
                  <a:gd name="T25" fmla="*/ 0 h 93"/>
                  <a:gd name="T26" fmla="*/ 11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1" y="0"/>
                    </a:lnTo>
                    <a:lnTo>
                      <a:pt x="11"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3" name="Freeform 222"/>
              <p:cNvSpPr/>
              <p:nvPr userDrawn="1"/>
            </p:nvSpPr>
            <p:spPr bwMode="auto">
              <a:xfrm>
                <a:off x="6469085"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4" name="Freeform 223"/>
              <p:cNvSpPr/>
              <p:nvPr userDrawn="1"/>
            </p:nvSpPr>
            <p:spPr bwMode="auto">
              <a:xfrm>
                <a:off x="6499247"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1 w 21"/>
                  <a:gd name="T25" fmla="*/ 93 h 93"/>
                  <a:gd name="T26" fmla="*/ 11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1" y="93"/>
                    </a:lnTo>
                    <a:lnTo>
                      <a:pt x="11"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5" name="Freeform 224"/>
              <p:cNvSpPr/>
              <p:nvPr userDrawn="1"/>
            </p:nvSpPr>
            <p:spPr bwMode="auto">
              <a:xfrm>
                <a:off x="6469085"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6" name="Freeform 225"/>
              <p:cNvSpPr/>
              <p:nvPr userDrawn="1"/>
            </p:nvSpPr>
            <p:spPr bwMode="auto">
              <a:xfrm>
                <a:off x="6438922"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7" name="Freeform 226"/>
              <p:cNvSpPr/>
              <p:nvPr userDrawn="1"/>
            </p:nvSpPr>
            <p:spPr bwMode="auto">
              <a:xfrm>
                <a:off x="6408759"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8" name="Freeform 227"/>
              <p:cNvSpPr/>
              <p:nvPr userDrawn="1"/>
            </p:nvSpPr>
            <p:spPr bwMode="auto">
              <a:xfrm>
                <a:off x="637700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9" name="Freeform 228"/>
              <p:cNvSpPr/>
              <p:nvPr userDrawn="1"/>
            </p:nvSpPr>
            <p:spPr bwMode="auto">
              <a:xfrm>
                <a:off x="6346847"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0" name="Freeform 229"/>
              <p:cNvSpPr/>
              <p:nvPr userDrawn="1"/>
            </p:nvSpPr>
            <p:spPr bwMode="auto">
              <a:xfrm>
                <a:off x="6316684"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1" name="Freeform 230"/>
              <p:cNvSpPr/>
              <p:nvPr userDrawn="1"/>
            </p:nvSpPr>
            <p:spPr bwMode="auto">
              <a:xfrm>
                <a:off x="6286521"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2" name="Freeform 231"/>
              <p:cNvSpPr/>
              <p:nvPr userDrawn="1"/>
            </p:nvSpPr>
            <p:spPr bwMode="auto">
              <a:xfrm>
                <a:off x="6226196" y="3563980"/>
                <a:ext cx="17463" cy="74613"/>
              </a:xfrm>
              <a:custGeom>
                <a:avLst/>
                <a:gdLst>
                  <a:gd name="T0" fmla="*/ 0 w 22"/>
                  <a:gd name="T1" fmla="*/ 35 h 93"/>
                  <a:gd name="T2" fmla="*/ 0 w 22"/>
                  <a:gd name="T3" fmla="*/ 0 h 93"/>
                  <a:gd name="T4" fmla="*/ 22 w 22"/>
                  <a:gd name="T5" fmla="*/ 0 h 93"/>
                  <a:gd name="T6" fmla="*/ 22 w 22"/>
                  <a:gd name="T7" fmla="*/ 35 h 93"/>
                  <a:gd name="T8" fmla="*/ 22 w 22"/>
                  <a:gd name="T9" fmla="*/ 35 h 93"/>
                  <a:gd name="T10" fmla="*/ 22 w 22"/>
                  <a:gd name="T11" fmla="*/ 38 h 93"/>
                  <a:gd name="T12" fmla="*/ 21 w 22"/>
                  <a:gd name="T13" fmla="*/ 42 h 93"/>
                  <a:gd name="T14" fmla="*/ 19 w 22"/>
                  <a:gd name="T15" fmla="*/ 44 h 93"/>
                  <a:gd name="T16" fmla="*/ 15 w 22"/>
                  <a:gd name="T17" fmla="*/ 45 h 93"/>
                  <a:gd name="T18" fmla="*/ 15 w 22"/>
                  <a:gd name="T19" fmla="*/ 90 h 93"/>
                  <a:gd name="T20" fmla="*/ 15 w 22"/>
                  <a:gd name="T21" fmla="*/ 90 h 93"/>
                  <a:gd name="T22" fmla="*/ 14 w 22"/>
                  <a:gd name="T23" fmla="*/ 92 h 93"/>
                  <a:gd name="T24" fmla="*/ 12 w 22"/>
                  <a:gd name="T25" fmla="*/ 93 h 93"/>
                  <a:gd name="T26" fmla="*/ 12 w 22"/>
                  <a:gd name="T27" fmla="*/ 93 h 93"/>
                  <a:gd name="T28" fmla="*/ 8 w 22"/>
                  <a:gd name="T29" fmla="*/ 92 h 93"/>
                  <a:gd name="T30" fmla="*/ 8 w 22"/>
                  <a:gd name="T31" fmla="*/ 90 h 93"/>
                  <a:gd name="T32" fmla="*/ 8 w 22"/>
                  <a:gd name="T33" fmla="*/ 45 h 93"/>
                  <a:gd name="T34" fmla="*/ 8 w 22"/>
                  <a:gd name="T35" fmla="*/ 45 h 93"/>
                  <a:gd name="T36" fmla="*/ 5 w 22"/>
                  <a:gd name="T37" fmla="*/ 44 h 93"/>
                  <a:gd name="T38" fmla="*/ 3 w 22"/>
                  <a:gd name="T39" fmla="*/ 42 h 93"/>
                  <a:gd name="T40" fmla="*/ 2 w 22"/>
                  <a:gd name="T41" fmla="*/ 38 h 93"/>
                  <a:gd name="T42" fmla="*/ 0 w 22"/>
                  <a:gd name="T43" fmla="*/ 35 h 93"/>
                  <a:gd name="T44" fmla="*/ 0 w 22"/>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0" y="35"/>
                    </a:moveTo>
                    <a:lnTo>
                      <a:pt x="0" y="0"/>
                    </a:lnTo>
                    <a:lnTo>
                      <a:pt x="22" y="0"/>
                    </a:lnTo>
                    <a:lnTo>
                      <a:pt x="22" y="35"/>
                    </a:lnTo>
                    <a:lnTo>
                      <a:pt x="22" y="35"/>
                    </a:lnTo>
                    <a:lnTo>
                      <a:pt x="22" y="38"/>
                    </a:lnTo>
                    <a:lnTo>
                      <a:pt x="21" y="42"/>
                    </a:lnTo>
                    <a:lnTo>
                      <a:pt x="19" y="44"/>
                    </a:lnTo>
                    <a:lnTo>
                      <a:pt x="15" y="45"/>
                    </a:lnTo>
                    <a:lnTo>
                      <a:pt x="15" y="90"/>
                    </a:lnTo>
                    <a:lnTo>
                      <a:pt x="15" y="90"/>
                    </a:lnTo>
                    <a:lnTo>
                      <a:pt x="14" y="92"/>
                    </a:lnTo>
                    <a:lnTo>
                      <a:pt x="12" y="93"/>
                    </a:lnTo>
                    <a:lnTo>
                      <a:pt x="12" y="93"/>
                    </a:lnTo>
                    <a:lnTo>
                      <a:pt x="8"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3" name="Freeform 232"/>
              <p:cNvSpPr/>
              <p:nvPr userDrawn="1"/>
            </p:nvSpPr>
            <p:spPr bwMode="auto">
              <a:xfrm>
                <a:off x="625635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4" name="Freeform 233"/>
              <p:cNvSpPr/>
              <p:nvPr userDrawn="1"/>
            </p:nvSpPr>
            <p:spPr bwMode="auto">
              <a:xfrm>
                <a:off x="6103958" y="349889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9 h 23"/>
                  <a:gd name="T16" fmla="*/ 48 w 95"/>
                  <a:gd name="T17" fmla="*/ 15 h 23"/>
                  <a:gd name="T18" fmla="*/ 5 w 95"/>
                  <a:gd name="T19" fmla="*/ 15 h 23"/>
                  <a:gd name="T20" fmla="*/ 5 w 95"/>
                  <a:gd name="T21" fmla="*/ 15 h 23"/>
                  <a:gd name="T22" fmla="*/ 1 w 95"/>
                  <a:gd name="T23" fmla="*/ 14 h 23"/>
                  <a:gd name="T24" fmla="*/ 0 w 95"/>
                  <a:gd name="T25" fmla="*/ 12 h 23"/>
                  <a:gd name="T26" fmla="*/ 0 w 95"/>
                  <a:gd name="T27" fmla="*/ 12 h 23"/>
                  <a:gd name="T28" fmla="*/ 1 w 95"/>
                  <a:gd name="T29" fmla="*/ 9 h 23"/>
                  <a:gd name="T30" fmla="*/ 5 w 95"/>
                  <a:gd name="T31" fmla="*/ 8 h 23"/>
                  <a:gd name="T32" fmla="*/ 48 w 95"/>
                  <a:gd name="T33" fmla="*/ 8 h 23"/>
                  <a:gd name="T34" fmla="*/ 48 w 95"/>
                  <a:gd name="T35" fmla="*/ 8 h 23"/>
                  <a:gd name="T36" fmla="*/ 51 w 95"/>
                  <a:gd name="T37" fmla="*/ 5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9"/>
                    </a:lnTo>
                    <a:lnTo>
                      <a:pt x="48" y="15"/>
                    </a:lnTo>
                    <a:lnTo>
                      <a:pt x="5" y="15"/>
                    </a:lnTo>
                    <a:lnTo>
                      <a:pt x="5" y="15"/>
                    </a:lnTo>
                    <a:lnTo>
                      <a:pt x="1" y="14"/>
                    </a:lnTo>
                    <a:lnTo>
                      <a:pt x="0" y="12"/>
                    </a:lnTo>
                    <a:lnTo>
                      <a:pt x="0" y="12"/>
                    </a:lnTo>
                    <a:lnTo>
                      <a:pt x="1" y="9"/>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5" name="Freeform 234"/>
              <p:cNvSpPr/>
              <p:nvPr userDrawn="1"/>
            </p:nvSpPr>
            <p:spPr bwMode="auto">
              <a:xfrm>
                <a:off x="6103958" y="3468729"/>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8 h 22"/>
                  <a:gd name="T32" fmla="*/ 48 w 95"/>
                  <a:gd name="T33" fmla="*/ 8 h 22"/>
                  <a:gd name="T34" fmla="*/ 48 w 95"/>
                  <a:gd name="T35" fmla="*/ 8 h 22"/>
                  <a:gd name="T36" fmla="*/ 51 w 95"/>
                  <a:gd name="T37" fmla="*/ 5 h 22"/>
                  <a:gd name="T38" fmla="*/ 53 w 95"/>
                  <a:gd name="T39" fmla="*/ 2 h 22"/>
                  <a:gd name="T40" fmla="*/ 55 w 95"/>
                  <a:gd name="T41" fmla="*/ 1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6" name="Freeform 235"/>
              <p:cNvSpPr/>
              <p:nvPr userDrawn="1"/>
            </p:nvSpPr>
            <p:spPr bwMode="auto">
              <a:xfrm>
                <a:off x="6103958" y="3438566"/>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7" name="Freeform 236"/>
              <p:cNvSpPr/>
              <p:nvPr userDrawn="1"/>
            </p:nvSpPr>
            <p:spPr bwMode="auto">
              <a:xfrm>
                <a:off x="6103958" y="3408403"/>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8" name="Freeform 237"/>
              <p:cNvSpPr/>
              <p:nvPr userDrawn="1"/>
            </p:nvSpPr>
            <p:spPr bwMode="auto">
              <a:xfrm>
                <a:off x="6103958" y="3378241"/>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9" name="Freeform 238"/>
              <p:cNvSpPr/>
              <p:nvPr userDrawn="1"/>
            </p:nvSpPr>
            <p:spPr bwMode="auto">
              <a:xfrm>
                <a:off x="6103958" y="3348078"/>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0" name="Freeform 239"/>
              <p:cNvSpPr/>
              <p:nvPr userDrawn="1"/>
            </p:nvSpPr>
            <p:spPr bwMode="auto">
              <a:xfrm>
                <a:off x="6103958" y="3317915"/>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4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4"/>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1" name="Freeform 240"/>
              <p:cNvSpPr/>
              <p:nvPr userDrawn="1"/>
            </p:nvSpPr>
            <p:spPr bwMode="auto">
              <a:xfrm>
                <a:off x="6103958" y="3287752"/>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4 h 22"/>
                  <a:gd name="T18" fmla="*/ 5 w 95"/>
                  <a:gd name="T19" fmla="*/ 14 h 22"/>
                  <a:gd name="T20" fmla="*/ 5 w 95"/>
                  <a:gd name="T21" fmla="*/ 14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3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4"/>
                    </a:lnTo>
                    <a:lnTo>
                      <a:pt x="5" y="14"/>
                    </a:lnTo>
                    <a:lnTo>
                      <a:pt x="5" y="14"/>
                    </a:lnTo>
                    <a:lnTo>
                      <a:pt x="1" y="14"/>
                    </a:lnTo>
                    <a:lnTo>
                      <a:pt x="0" y="10"/>
                    </a:lnTo>
                    <a:lnTo>
                      <a:pt x="0" y="10"/>
                    </a:lnTo>
                    <a:lnTo>
                      <a:pt x="1" y="8"/>
                    </a:lnTo>
                    <a:lnTo>
                      <a:pt x="5" y="7"/>
                    </a:lnTo>
                    <a:lnTo>
                      <a:pt x="48" y="7"/>
                    </a:lnTo>
                    <a:lnTo>
                      <a:pt x="48" y="7"/>
                    </a:lnTo>
                    <a:lnTo>
                      <a:pt x="51" y="3"/>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2" name="Freeform 241"/>
              <p:cNvSpPr/>
              <p:nvPr userDrawn="1"/>
            </p:nvSpPr>
            <p:spPr bwMode="auto">
              <a:xfrm>
                <a:off x="6103958" y="3225839"/>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3" name="Freeform 242"/>
              <p:cNvSpPr/>
              <p:nvPr userDrawn="1"/>
            </p:nvSpPr>
            <p:spPr bwMode="auto">
              <a:xfrm>
                <a:off x="6103958" y="325600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4" name="Freeform 243"/>
              <p:cNvSpPr/>
              <p:nvPr userDrawn="1"/>
            </p:nvSpPr>
            <p:spPr bwMode="auto">
              <a:xfrm>
                <a:off x="6564335" y="3225839"/>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5" name="Freeform 244"/>
              <p:cNvSpPr/>
              <p:nvPr userDrawn="1"/>
            </p:nvSpPr>
            <p:spPr bwMode="auto">
              <a:xfrm>
                <a:off x="6564335" y="325600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6" name="Freeform 245"/>
              <p:cNvSpPr/>
              <p:nvPr userDrawn="1"/>
            </p:nvSpPr>
            <p:spPr bwMode="auto">
              <a:xfrm>
                <a:off x="6564335" y="3287752"/>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3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4 h 22"/>
                  <a:gd name="T32" fmla="*/ 46 w 95"/>
                  <a:gd name="T33" fmla="*/ 14 h 22"/>
                  <a:gd name="T34" fmla="*/ 46 w 95"/>
                  <a:gd name="T35" fmla="*/ 14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3"/>
                    </a:lnTo>
                    <a:lnTo>
                      <a:pt x="46" y="7"/>
                    </a:lnTo>
                    <a:lnTo>
                      <a:pt x="91" y="7"/>
                    </a:lnTo>
                    <a:lnTo>
                      <a:pt x="91" y="7"/>
                    </a:lnTo>
                    <a:lnTo>
                      <a:pt x="94" y="8"/>
                    </a:lnTo>
                    <a:lnTo>
                      <a:pt x="95" y="10"/>
                    </a:lnTo>
                    <a:lnTo>
                      <a:pt x="95" y="10"/>
                    </a:lnTo>
                    <a:lnTo>
                      <a:pt x="94" y="14"/>
                    </a:lnTo>
                    <a:lnTo>
                      <a:pt x="91" y="14"/>
                    </a:lnTo>
                    <a:lnTo>
                      <a:pt x="46" y="14"/>
                    </a:lnTo>
                    <a:lnTo>
                      <a:pt x="46" y="14"/>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7" name="Freeform 246"/>
              <p:cNvSpPr/>
              <p:nvPr userDrawn="1"/>
            </p:nvSpPr>
            <p:spPr bwMode="auto">
              <a:xfrm>
                <a:off x="6564335" y="3317915"/>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4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4"/>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8" name="Freeform 247"/>
              <p:cNvSpPr/>
              <p:nvPr userDrawn="1"/>
            </p:nvSpPr>
            <p:spPr bwMode="auto">
              <a:xfrm>
                <a:off x="6564335" y="3348078"/>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5"/>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9" name="Freeform 248"/>
              <p:cNvSpPr/>
              <p:nvPr userDrawn="1"/>
            </p:nvSpPr>
            <p:spPr bwMode="auto">
              <a:xfrm>
                <a:off x="6564335" y="3378241"/>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0" name="Freeform 249"/>
              <p:cNvSpPr/>
              <p:nvPr userDrawn="1"/>
            </p:nvSpPr>
            <p:spPr bwMode="auto">
              <a:xfrm>
                <a:off x="6564335" y="3408403"/>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1" name="Freeform 250"/>
              <p:cNvSpPr/>
              <p:nvPr userDrawn="1"/>
            </p:nvSpPr>
            <p:spPr bwMode="auto">
              <a:xfrm>
                <a:off x="6564335" y="3438566"/>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2" name="Freeform 251"/>
              <p:cNvSpPr/>
              <p:nvPr userDrawn="1"/>
            </p:nvSpPr>
            <p:spPr bwMode="auto">
              <a:xfrm>
                <a:off x="6564335" y="349889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5 h 23"/>
                  <a:gd name="T16" fmla="*/ 46 w 95"/>
                  <a:gd name="T17" fmla="*/ 8 h 23"/>
                  <a:gd name="T18" fmla="*/ 91 w 95"/>
                  <a:gd name="T19" fmla="*/ 8 h 23"/>
                  <a:gd name="T20" fmla="*/ 91 w 95"/>
                  <a:gd name="T21" fmla="*/ 8 h 23"/>
                  <a:gd name="T22" fmla="*/ 94 w 95"/>
                  <a:gd name="T23" fmla="*/ 9 h 23"/>
                  <a:gd name="T24" fmla="*/ 95 w 95"/>
                  <a:gd name="T25" fmla="*/ 12 h 23"/>
                  <a:gd name="T26" fmla="*/ 95 w 95"/>
                  <a:gd name="T27" fmla="*/ 12 h 23"/>
                  <a:gd name="T28" fmla="*/ 94 w 95"/>
                  <a:gd name="T29" fmla="*/ 14 h 23"/>
                  <a:gd name="T30" fmla="*/ 91 w 95"/>
                  <a:gd name="T31" fmla="*/ 15 h 23"/>
                  <a:gd name="T32" fmla="*/ 46 w 95"/>
                  <a:gd name="T33" fmla="*/ 15 h 23"/>
                  <a:gd name="T34" fmla="*/ 46 w 95"/>
                  <a:gd name="T35" fmla="*/ 15 h 23"/>
                  <a:gd name="T36" fmla="*/ 45 w 95"/>
                  <a:gd name="T37" fmla="*/ 19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5"/>
                    </a:lnTo>
                    <a:lnTo>
                      <a:pt x="46" y="8"/>
                    </a:lnTo>
                    <a:lnTo>
                      <a:pt x="91" y="8"/>
                    </a:lnTo>
                    <a:lnTo>
                      <a:pt x="91" y="8"/>
                    </a:lnTo>
                    <a:lnTo>
                      <a:pt x="94" y="9"/>
                    </a:lnTo>
                    <a:lnTo>
                      <a:pt x="95" y="12"/>
                    </a:lnTo>
                    <a:lnTo>
                      <a:pt x="95" y="12"/>
                    </a:lnTo>
                    <a:lnTo>
                      <a:pt x="94" y="14"/>
                    </a:lnTo>
                    <a:lnTo>
                      <a:pt x="91" y="15"/>
                    </a:lnTo>
                    <a:lnTo>
                      <a:pt x="46" y="15"/>
                    </a:lnTo>
                    <a:lnTo>
                      <a:pt x="46" y="15"/>
                    </a:lnTo>
                    <a:lnTo>
                      <a:pt x="45" y="19"/>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3" name="Freeform 252"/>
              <p:cNvSpPr/>
              <p:nvPr userDrawn="1"/>
            </p:nvSpPr>
            <p:spPr bwMode="auto">
              <a:xfrm>
                <a:off x="6564335" y="3468729"/>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8 h 22"/>
                  <a:gd name="T18" fmla="*/ 91 w 95"/>
                  <a:gd name="T19" fmla="*/ 8 h 22"/>
                  <a:gd name="T20" fmla="*/ 91 w 95"/>
                  <a:gd name="T21" fmla="*/ 8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8"/>
                    </a:lnTo>
                    <a:lnTo>
                      <a:pt x="91" y="8"/>
                    </a:lnTo>
                    <a:lnTo>
                      <a:pt x="91" y="8"/>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grpSp>
          <p:nvGrpSpPr>
            <p:cNvPr id="94" name="Group 380"/>
            <p:cNvGrpSpPr/>
            <p:nvPr/>
          </p:nvGrpSpPr>
          <p:grpSpPr>
            <a:xfrm>
              <a:off x="8153493" y="4013334"/>
              <a:ext cx="808040" cy="808047"/>
              <a:chOff x="4978417" y="2967073"/>
              <a:chExt cx="808040" cy="808047"/>
            </a:xfrm>
          </p:grpSpPr>
          <p:sp>
            <p:nvSpPr>
              <p:cNvPr id="95" name="Freeform 211"/>
              <p:cNvSpPr/>
              <p:nvPr userDrawn="1"/>
            </p:nvSpPr>
            <p:spPr bwMode="auto">
              <a:xfrm>
                <a:off x="4978417" y="2967073"/>
                <a:ext cx="808040" cy="808047"/>
              </a:xfrm>
              <a:custGeom>
                <a:avLst/>
                <a:gdLst>
                  <a:gd name="T0" fmla="*/ 1017 w 1018"/>
                  <a:gd name="T1" fmla="*/ 536 h 1018"/>
                  <a:gd name="T2" fmla="*/ 1008 w 1018"/>
                  <a:gd name="T3" fmla="*/ 612 h 1018"/>
                  <a:gd name="T4" fmla="*/ 987 w 1018"/>
                  <a:gd name="T5" fmla="*/ 684 h 1018"/>
                  <a:gd name="T6" fmla="*/ 956 w 1018"/>
                  <a:gd name="T7" fmla="*/ 751 h 1018"/>
                  <a:gd name="T8" fmla="*/ 917 w 1018"/>
                  <a:gd name="T9" fmla="*/ 813 h 1018"/>
                  <a:gd name="T10" fmla="*/ 869 w 1018"/>
                  <a:gd name="T11" fmla="*/ 869 h 1018"/>
                  <a:gd name="T12" fmla="*/ 813 w 1018"/>
                  <a:gd name="T13" fmla="*/ 917 h 1018"/>
                  <a:gd name="T14" fmla="*/ 752 w 1018"/>
                  <a:gd name="T15" fmla="*/ 956 h 1018"/>
                  <a:gd name="T16" fmla="*/ 685 w 1018"/>
                  <a:gd name="T17" fmla="*/ 987 h 1018"/>
                  <a:gd name="T18" fmla="*/ 612 w 1018"/>
                  <a:gd name="T19" fmla="*/ 1008 h 1018"/>
                  <a:gd name="T20" fmla="*/ 536 w 1018"/>
                  <a:gd name="T21" fmla="*/ 1017 h 1018"/>
                  <a:gd name="T22" fmla="*/ 483 w 1018"/>
                  <a:gd name="T23" fmla="*/ 1017 h 1018"/>
                  <a:gd name="T24" fmla="*/ 407 w 1018"/>
                  <a:gd name="T25" fmla="*/ 1008 h 1018"/>
                  <a:gd name="T26" fmla="*/ 334 w 1018"/>
                  <a:gd name="T27" fmla="*/ 987 h 1018"/>
                  <a:gd name="T28" fmla="*/ 268 w 1018"/>
                  <a:gd name="T29" fmla="*/ 956 h 1018"/>
                  <a:gd name="T30" fmla="*/ 205 w 1018"/>
                  <a:gd name="T31" fmla="*/ 917 h 1018"/>
                  <a:gd name="T32" fmla="*/ 150 w 1018"/>
                  <a:gd name="T33" fmla="*/ 869 h 1018"/>
                  <a:gd name="T34" fmla="*/ 102 w 1018"/>
                  <a:gd name="T35" fmla="*/ 813 h 1018"/>
                  <a:gd name="T36" fmla="*/ 63 w 1018"/>
                  <a:gd name="T37" fmla="*/ 751 h 1018"/>
                  <a:gd name="T38" fmla="*/ 32 w 1018"/>
                  <a:gd name="T39" fmla="*/ 684 h 1018"/>
                  <a:gd name="T40" fmla="*/ 11 w 1018"/>
                  <a:gd name="T41" fmla="*/ 612 h 1018"/>
                  <a:gd name="T42" fmla="*/ 2 w 1018"/>
                  <a:gd name="T43" fmla="*/ 536 h 1018"/>
                  <a:gd name="T44" fmla="*/ 2 w 1018"/>
                  <a:gd name="T45" fmla="*/ 483 h 1018"/>
                  <a:gd name="T46" fmla="*/ 11 w 1018"/>
                  <a:gd name="T47" fmla="*/ 406 h 1018"/>
                  <a:gd name="T48" fmla="*/ 32 w 1018"/>
                  <a:gd name="T49" fmla="*/ 334 h 1018"/>
                  <a:gd name="T50" fmla="*/ 63 w 1018"/>
                  <a:gd name="T51" fmla="*/ 266 h 1018"/>
                  <a:gd name="T52" fmla="*/ 102 w 1018"/>
                  <a:gd name="T53" fmla="*/ 205 h 1018"/>
                  <a:gd name="T54" fmla="*/ 150 w 1018"/>
                  <a:gd name="T55" fmla="*/ 150 h 1018"/>
                  <a:gd name="T56" fmla="*/ 205 w 1018"/>
                  <a:gd name="T57" fmla="*/ 101 h 1018"/>
                  <a:gd name="T58" fmla="*/ 268 w 1018"/>
                  <a:gd name="T59" fmla="*/ 62 h 1018"/>
                  <a:gd name="T60" fmla="*/ 334 w 1018"/>
                  <a:gd name="T61" fmla="*/ 31 h 1018"/>
                  <a:gd name="T62" fmla="*/ 407 w 1018"/>
                  <a:gd name="T63" fmla="*/ 10 h 1018"/>
                  <a:gd name="T64" fmla="*/ 483 w 1018"/>
                  <a:gd name="T65" fmla="*/ 1 h 1018"/>
                  <a:gd name="T66" fmla="*/ 536 w 1018"/>
                  <a:gd name="T67" fmla="*/ 1 h 1018"/>
                  <a:gd name="T68" fmla="*/ 612 w 1018"/>
                  <a:gd name="T69" fmla="*/ 10 h 1018"/>
                  <a:gd name="T70" fmla="*/ 685 w 1018"/>
                  <a:gd name="T71" fmla="*/ 31 h 1018"/>
                  <a:gd name="T72" fmla="*/ 752 w 1018"/>
                  <a:gd name="T73" fmla="*/ 62 h 1018"/>
                  <a:gd name="T74" fmla="*/ 813 w 1018"/>
                  <a:gd name="T75" fmla="*/ 101 h 1018"/>
                  <a:gd name="T76" fmla="*/ 869 w 1018"/>
                  <a:gd name="T77" fmla="*/ 150 h 1018"/>
                  <a:gd name="T78" fmla="*/ 917 w 1018"/>
                  <a:gd name="T79" fmla="*/ 205 h 1018"/>
                  <a:gd name="T80" fmla="*/ 956 w 1018"/>
                  <a:gd name="T81" fmla="*/ 266 h 1018"/>
                  <a:gd name="T82" fmla="*/ 987 w 1018"/>
                  <a:gd name="T83" fmla="*/ 334 h 1018"/>
                  <a:gd name="T84" fmla="*/ 1008 w 1018"/>
                  <a:gd name="T85" fmla="*/ 406 h 1018"/>
                  <a:gd name="T86" fmla="*/ 1017 w 1018"/>
                  <a:gd name="T87" fmla="*/ 48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8" h="1018">
                    <a:moveTo>
                      <a:pt x="1018" y="509"/>
                    </a:moveTo>
                    <a:lnTo>
                      <a:pt x="1018" y="509"/>
                    </a:lnTo>
                    <a:lnTo>
                      <a:pt x="1017" y="536"/>
                    </a:lnTo>
                    <a:lnTo>
                      <a:pt x="1015" y="561"/>
                    </a:lnTo>
                    <a:lnTo>
                      <a:pt x="1013" y="586"/>
                    </a:lnTo>
                    <a:lnTo>
                      <a:pt x="1008" y="612"/>
                    </a:lnTo>
                    <a:lnTo>
                      <a:pt x="1002" y="636"/>
                    </a:lnTo>
                    <a:lnTo>
                      <a:pt x="995" y="660"/>
                    </a:lnTo>
                    <a:lnTo>
                      <a:pt x="987" y="684"/>
                    </a:lnTo>
                    <a:lnTo>
                      <a:pt x="978" y="707"/>
                    </a:lnTo>
                    <a:lnTo>
                      <a:pt x="968" y="729"/>
                    </a:lnTo>
                    <a:lnTo>
                      <a:pt x="956" y="751"/>
                    </a:lnTo>
                    <a:lnTo>
                      <a:pt x="945" y="773"/>
                    </a:lnTo>
                    <a:lnTo>
                      <a:pt x="931" y="794"/>
                    </a:lnTo>
                    <a:lnTo>
                      <a:pt x="917" y="813"/>
                    </a:lnTo>
                    <a:lnTo>
                      <a:pt x="902" y="833"/>
                    </a:lnTo>
                    <a:lnTo>
                      <a:pt x="886" y="851"/>
                    </a:lnTo>
                    <a:lnTo>
                      <a:pt x="869" y="869"/>
                    </a:lnTo>
                    <a:lnTo>
                      <a:pt x="851" y="886"/>
                    </a:lnTo>
                    <a:lnTo>
                      <a:pt x="833" y="902"/>
                    </a:lnTo>
                    <a:lnTo>
                      <a:pt x="813" y="917"/>
                    </a:lnTo>
                    <a:lnTo>
                      <a:pt x="794" y="931"/>
                    </a:lnTo>
                    <a:lnTo>
                      <a:pt x="773" y="945"/>
                    </a:lnTo>
                    <a:lnTo>
                      <a:pt x="752" y="956"/>
                    </a:lnTo>
                    <a:lnTo>
                      <a:pt x="731" y="968"/>
                    </a:lnTo>
                    <a:lnTo>
                      <a:pt x="708" y="978"/>
                    </a:lnTo>
                    <a:lnTo>
                      <a:pt x="685" y="987"/>
                    </a:lnTo>
                    <a:lnTo>
                      <a:pt x="660" y="995"/>
                    </a:lnTo>
                    <a:lnTo>
                      <a:pt x="636" y="1002"/>
                    </a:lnTo>
                    <a:lnTo>
                      <a:pt x="612" y="1008"/>
                    </a:lnTo>
                    <a:lnTo>
                      <a:pt x="587" y="1011"/>
                    </a:lnTo>
                    <a:lnTo>
                      <a:pt x="561" y="1015"/>
                    </a:lnTo>
                    <a:lnTo>
                      <a:pt x="536" y="1017"/>
                    </a:lnTo>
                    <a:lnTo>
                      <a:pt x="509" y="1018"/>
                    </a:lnTo>
                    <a:lnTo>
                      <a:pt x="509" y="1018"/>
                    </a:lnTo>
                    <a:lnTo>
                      <a:pt x="483" y="1017"/>
                    </a:lnTo>
                    <a:lnTo>
                      <a:pt x="458" y="1015"/>
                    </a:lnTo>
                    <a:lnTo>
                      <a:pt x="432" y="1011"/>
                    </a:lnTo>
                    <a:lnTo>
                      <a:pt x="407" y="1008"/>
                    </a:lnTo>
                    <a:lnTo>
                      <a:pt x="383" y="1002"/>
                    </a:lnTo>
                    <a:lnTo>
                      <a:pt x="359" y="995"/>
                    </a:lnTo>
                    <a:lnTo>
                      <a:pt x="334" y="987"/>
                    </a:lnTo>
                    <a:lnTo>
                      <a:pt x="311" y="978"/>
                    </a:lnTo>
                    <a:lnTo>
                      <a:pt x="290" y="968"/>
                    </a:lnTo>
                    <a:lnTo>
                      <a:pt x="268" y="956"/>
                    </a:lnTo>
                    <a:lnTo>
                      <a:pt x="246" y="945"/>
                    </a:lnTo>
                    <a:lnTo>
                      <a:pt x="225" y="931"/>
                    </a:lnTo>
                    <a:lnTo>
                      <a:pt x="205" y="917"/>
                    </a:lnTo>
                    <a:lnTo>
                      <a:pt x="186" y="902"/>
                    </a:lnTo>
                    <a:lnTo>
                      <a:pt x="167" y="886"/>
                    </a:lnTo>
                    <a:lnTo>
                      <a:pt x="150" y="869"/>
                    </a:lnTo>
                    <a:lnTo>
                      <a:pt x="133" y="851"/>
                    </a:lnTo>
                    <a:lnTo>
                      <a:pt x="117" y="833"/>
                    </a:lnTo>
                    <a:lnTo>
                      <a:pt x="102" y="813"/>
                    </a:lnTo>
                    <a:lnTo>
                      <a:pt x="88" y="794"/>
                    </a:lnTo>
                    <a:lnTo>
                      <a:pt x="74" y="773"/>
                    </a:lnTo>
                    <a:lnTo>
                      <a:pt x="63" y="751"/>
                    </a:lnTo>
                    <a:lnTo>
                      <a:pt x="51" y="729"/>
                    </a:lnTo>
                    <a:lnTo>
                      <a:pt x="41" y="707"/>
                    </a:lnTo>
                    <a:lnTo>
                      <a:pt x="32" y="684"/>
                    </a:lnTo>
                    <a:lnTo>
                      <a:pt x="23" y="660"/>
                    </a:lnTo>
                    <a:lnTo>
                      <a:pt x="17" y="636"/>
                    </a:lnTo>
                    <a:lnTo>
                      <a:pt x="11" y="612"/>
                    </a:lnTo>
                    <a:lnTo>
                      <a:pt x="7" y="586"/>
                    </a:lnTo>
                    <a:lnTo>
                      <a:pt x="4" y="561"/>
                    </a:lnTo>
                    <a:lnTo>
                      <a:pt x="2" y="536"/>
                    </a:lnTo>
                    <a:lnTo>
                      <a:pt x="0" y="509"/>
                    </a:lnTo>
                    <a:lnTo>
                      <a:pt x="0" y="509"/>
                    </a:lnTo>
                    <a:lnTo>
                      <a:pt x="2" y="483"/>
                    </a:lnTo>
                    <a:lnTo>
                      <a:pt x="4" y="457"/>
                    </a:lnTo>
                    <a:lnTo>
                      <a:pt x="7" y="432"/>
                    </a:lnTo>
                    <a:lnTo>
                      <a:pt x="11" y="406"/>
                    </a:lnTo>
                    <a:lnTo>
                      <a:pt x="17" y="382"/>
                    </a:lnTo>
                    <a:lnTo>
                      <a:pt x="23" y="358"/>
                    </a:lnTo>
                    <a:lnTo>
                      <a:pt x="32" y="334"/>
                    </a:lnTo>
                    <a:lnTo>
                      <a:pt x="41" y="311"/>
                    </a:lnTo>
                    <a:lnTo>
                      <a:pt x="51" y="289"/>
                    </a:lnTo>
                    <a:lnTo>
                      <a:pt x="63" y="266"/>
                    </a:lnTo>
                    <a:lnTo>
                      <a:pt x="74" y="245"/>
                    </a:lnTo>
                    <a:lnTo>
                      <a:pt x="88" y="224"/>
                    </a:lnTo>
                    <a:lnTo>
                      <a:pt x="102" y="205"/>
                    </a:lnTo>
                    <a:lnTo>
                      <a:pt x="117" y="185"/>
                    </a:lnTo>
                    <a:lnTo>
                      <a:pt x="133" y="167"/>
                    </a:lnTo>
                    <a:lnTo>
                      <a:pt x="150" y="150"/>
                    </a:lnTo>
                    <a:lnTo>
                      <a:pt x="167" y="132"/>
                    </a:lnTo>
                    <a:lnTo>
                      <a:pt x="186" y="116"/>
                    </a:lnTo>
                    <a:lnTo>
                      <a:pt x="205" y="101"/>
                    </a:lnTo>
                    <a:lnTo>
                      <a:pt x="225" y="87"/>
                    </a:lnTo>
                    <a:lnTo>
                      <a:pt x="246" y="73"/>
                    </a:lnTo>
                    <a:lnTo>
                      <a:pt x="268" y="62"/>
                    </a:lnTo>
                    <a:lnTo>
                      <a:pt x="290" y="50"/>
                    </a:lnTo>
                    <a:lnTo>
                      <a:pt x="311" y="40"/>
                    </a:lnTo>
                    <a:lnTo>
                      <a:pt x="334" y="31"/>
                    </a:lnTo>
                    <a:lnTo>
                      <a:pt x="359" y="23"/>
                    </a:lnTo>
                    <a:lnTo>
                      <a:pt x="383" y="16"/>
                    </a:lnTo>
                    <a:lnTo>
                      <a:pt x="407" y="10"/>
                    </a:lnTo>
                    <a:lnTo>
                      <a:pt x="432" y="6"/>
                    </a:lnTo>
                    <a:lnTo>
                      <a:pt x="458" y="3"/>
                    </a:lnTo>
                    <a:lnTo>
                      <a:pt x="483" y="1"/>
                    </a:lnTo>
                    <a:lnTo>
                      <a:pt x="509" y="0"/>
                    </a:lnTo>
                    <a:lnTo>
                      <a:pt x="509" y="0"/>
                    </a:lnTo>
                    <a:lnTo>
                      <a:pt x="536" y="1"/>
                    </a:lnTo>
                    <a:lnTo>
                      <a:pt x="561" y="3"/>
                    </a:lnTo>
                    <a:lnTo>
                      <a:pt x="587" y="6"/>
                    </a:lnTo>
                    <a:lnTo>
                      <a:pt x="612" y="10"/>
                    </a:lnTo>
                    <a:lnTo>
                      <a:pt x="636" y="16"/>
                    </a:lnTo>
                    <a:lnTo>
                      <a:pt x="660" y="23"/>
                    </a:lnTo>
                    <a:lnTo>
                      <a:pt x="685" y="31"/>
                    </a:lnTo>
                    <a:lnTo>
                      <a:pt x="708" y="40"/>
                    </a:lnTo>
                    <a:lnTo>
                      <a:pt x="731" y="50"/>
                    </a:lnTo>
                    <a:lnTo>
                      <a:pt x="752" y="62"/>
                    </a:lnTo>
                    <a:lnTo>
                      <a:pt x="773" y="73"/>
                    </a:lnTo>
                    <a:lnTo>
                      <a:pt x="794" y="87"/>
                    </a:lnTo>
                    <a:lnTo>
                      <a:pt x="813" y="101"/>
                    </a:lnTo>
                    <a:lnTo>
                      <a:pt x="833" y="116"/>
                    </a:lnTo>
                    <a:lnTo>
                      <a:pt x="851" y="132"/>
                    </a:lnTo>
                    <a:lnTo>
                      <a:pt x="869" y="150"/>
                    </a:lnTo>
                    <a:lnTo>
                      <a:pt x="886" y="167"/>
                    </a:lnTo>
                    <a:lnTo>
                      <a:pt x="902" y="185"/>
                    </a:lnTo>
                    <a:lnTo>
                      <a:pt x="917" y="205"/>
                    </a:lnTo>
                    <a:lnTo>
                      <a:pt x="931" y="224"/>
                    </a:lnTo>
                    <a:lnTo>
                      <a:pt x="945" y="245"/>
                    </a:lnTo>
                    <a:lnTo>
                      <a:pt x="956" y="266"/>
                    </a:lnTo>
                    <a:lnTo>
                      <a:pt x="968" y="289"/>
                    </a:lnTo>
                    <a:lnTo>
                      <a:pt x="978" y="311"/>
                    </a:lnTo>
                    <a:lnTo>
                      <a:pt x="987" y="334"/>
                    </a:lnTo>
                    <a:lnTo>
                      <a:pt x="995" y="358"/>
                    </a:lnTo>
                    <a:lnTo>
                      <a:pt x="1002" y="382"/>
                    </a:lnTo>
                    <a:lnTo>
                      <a:pt x="1008" y="406"/>
                    </a:lnTo>
                    <a:lnTo>
                      <a:pt x="1013" y="432"/>
                    </a:lnTo>
                    <a:lnTo>
                      <a:pt x="1015" y="457"/>
                    </a:lnTo>
                    <a:lnTo>
                      <a:pt x="1017" y="483"/>
                    </a:lnTo>
                    <a:lnTo>
                      <a:pt x="1018" y="509"/>
                    </a:lnTo>
                    <a:lnTo>
                      <a:pt x="1018"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6" name="Freeform 253"/>
              <p:cNvSpPr>
                <a:spLocks noEditPoints="1"/>
              </p:cNvSpPr>
              <p:nvPr userDrawn="1"/>
            </p:nvSpPr>
            <p:spPr bwMode="auto">
              <a:xfrm>
                <a:off x="5221305" y="3097250"/>
                <a:ext cx="325439" cy="428630"/>
              </a:xfrm>
              <a:custGeom>
                <a:avLst/>
                <a:gdLst>
                  <a:gd name="T0" fmla="*/ 136 w 409"/>
                  <a:gd name="T1" fmla="*/ 539 h 539"/>
                  <a:gd name="T2" fmla="*/ 120 w 409"/>
                  <a:gd name="T3" fmla="*/ 530 h 539"/>
                  <a:gd name="T4" fmla="*/ 118 w 409"/>
                  <a:gd name="T5" fmla="*/ 482 h 539"/>
                  <a:gd name="T6" fmla="*/ 108 w 409"/>
                  <a:gd name="T7" fmla="*/ 437 h 539"/>
                  <a:gd name="T8" fmla="*/ 80 w 409"/>
                  <a:gd name="T9" fmla="*/ 389 h 539"/>
                  <a:gd name="T10" fmla="*/ 39 w 409"/>
                  <a:gd name="T11" fmla="*/ 324 h 539"/>
                  <a:gd name="T12" fmla="*/ 21 w 409"/>
                  <a:gd name="T13" fmla="*/ 293 h 539"/>
                  <a:gd name="T14" fmla="*/ 18 w 409"/>
                  <a:gd name="T15" fmla="*/ 291 h 539"/>
                  <a:gd name="T16" fmla="*/ 1 w 409"/>
                  <a:gd name="T17" fmla="*/ 227 h 539"/>
                  <a:gd name="T18" fmla="*/ 1 w 409"/>
                  <a:gd name="T19" fmla="*/ 184 h 539"/>
                  <a:gd name="T20" fmla="*/ 16 w 409"/>
                  <a:gd name="T21" fmla="*/ 125 h 539"/>
                  <a:gd name="T22" fmla="*/ 46 w 409"/>
                  <a:gd name="T23" fmla="*/ 74 h 539"/>
                  <a:gd name="T24" fmla="*/ 90 w 409"/>
                  <a:gd name="T25" fmla="*/ 34 h 539"/>
                  <a:gd name="T26" fmla="*/ 144 w 409"/>
                  <a:gd name="T27" fmla="*/ 9 h 539"/>
                  <a:gd name="T28" fmla="*/ 204 w 409"/>
                  <a:gd name="T29" fmla="*/ 0 h 539"/>
                  <a:gd name="T30" fmla="*/ 245 w 409"/>
                  <a:gd name="T31" fmla="*/ 4 h 539"/>
                  <a:gd name="T32" fmla="*/ 302 w 409"/>
                  <a:gd name="T33" fmla="*/ 25 h 539"/>
                  <a:gd name="T34" fmla="*/ 349 w 409"/>
                  <a:gd name="T35" fmla="*/ 59 h 539"/>
                  <a:gd name="T36" fmla="*/ 383 w 409"/>
                  <a:gd name="T37" fmla="*/ 107 h 539"/>
                  <a:gd name="T38" fmla="*/ 404 w 409"/>
                  <a:gd name="T39" fmla="*/ 163 h 539"/>
                  <a:gd name="T40" fmla="*/ 409 w 409"/>
                  <a:gd name="T41" fmla="*/ 205 h 539"/>
                  <a:gd name="T42" fmla="*/ 398 w 409"/>
                  <a:gd name="T43" fmla="*/ 270 h 539"/>
                  <a:gd name="T44" fmla="*/ 388 w 409"/>
                  <a:gd name="T45" fmla="*/ 293 h 539"/>
                  <a:gd name="T46" fmla="*/ 369 w 409"/>
                  <a:gd name="T47" fmla="*/ 324 h 539"/>
                  <a:gd name="T48" fmla="*/ 349 w 409"/>
                  <a:gd name="T49" fmla="*/ 356 h 539"/>
                  <a:gd name="T50" fmla="*/ 308 w 409"/>
                  <a:gd name="T51" fmla="*/ 421 h 539"/>
                  <a:gd name="T52" fmla="*/ 291 w 409"/>
                  <a:gd name="T53" fmla="*/ 468 h 539"/>
                  <a:gd name="T54" fmla="*/ 289 w 409"/>
                  <a:gd name="T55" fmla="*/ 523 h 539"/>
                  <a:gd name="T56" fmla="*/ 280 w 409"/>
                  <a:gd name="T57" fmla="*/ 538 h 539"/>
                  <a:gd name="T58" fmla="*/ 204 w 409"/>
                  <a:gd name="T59" fmla="*/ 11 h 539"/>
                  <a:gd name="T60" fmla="*/ 166 w 409"/>
                  <a:gd name="T61" fmla="*/ 14 h 539"/>
                  <a:gd name="T62" fmla="*/ 111 w 409"/>
                  <a:gd name="T63" fmla="*/ 34 h 539"/>
                  <a:gd name="T64" fmla="*/ 68 w 409"/>
                  <a:gd name="T65" fmla="*/ 67 h 539"/>
                  <a:gd name="T66" fmla="*/ 34 w 409"/>
                  <a:gd name="T67" fmla="*/ 112 h 539"/>
                  <a:gd name="T68" fmla="*/ 15 w 409"/>
                  <a:gd name="T69" fmla="*/ 165 h 539"/>
                  <a:gd name="T70" fmla="*/ 11 w 409"/>
                  <a:gd name="T71" fmla="*/ 205 h 539"/>
                  <a:gd name="T72" fmla="*/ 22 w 409"/>
                  <a:gd name="T73" fmla="*/ 266 h 539"/>
                  <a:gd name="T74" fmla="*/ 30 w 409"/>
                  <a:gd name="T75" fmla="*/ 288 h 539"/>
                  <a:gd name="T76" fmla="*/ 39 w 409"/>
                  <a:gd name="T77" fmla="*/ 304 h 539"/>
                  <a:gd name="T78" fmla="*/ 48 w 409"/>
                  <a:gd name="T79" fmla="*/ 319 h 539"/>
                  <a:gd name="T80" fmla="*/ 92 w 409"/>
                  <a:gd name="T81" fmla="*/ 384 h 539"/>
                  <a:gd name="T82" fmla="*/ 120 w 409"/>
                  <a:gd name="T83" fmla="*/ 435 h 539"/>
                  <a:gd name="T84" fmla="*/ 130 w 409"/>
                  <a:gd name="T85" fmla="*/ 482 h 539"/>
                  <a:gd name="T86" fmla="*/ 131 w 409"/>
                  <a:gd name="T87" fmla="*/ 525 h 539"/>
                  <a:gd name="T88" fmla="*/ 136 w 409"/>
                  <a:gd name="T89" fmla="*/ 527 h 539"/>
                  <a:gd name="T90" fmla="*/ 275 w 409"/>
                  <a:gd name="T91" fmla="*/ 527 h 539"/>
                  <a:gd name="T92" fmla="*/ 277 w 409"/>
                  <a:gd name="T93" fmla="*/ 523 h 539"/>
                  <a:gd name="T94" fmla="*/ 280 w 409"/>
                  <a:gd name="T95" fmla="*/ 467 h 539"/>
                  <a:gd name="T96" fmla="*/ 297 w 409"/>
                  <a:gd name="T97" fmla="*/ 419 h 539"/>
                  <a:gd name="T98" fmla="*/ 340 w 409"/>
                  <a:gd name="T99" fmla="*/ 350 h 539"/>
                  <a:gd name="T100" fmla="*/ 360 w 409"/>
                  <a:gd name="T101" fmla="*/ 318 h 539"/>
                  <a:gd name="T102" fmla="*/ 378 w 409"/>
                  <a:gd name="T103" fmla="*/ 289 h 539"/>
                  <a:gd name="T104" fmla="*/ 379 w 409"/>
                  <a:gd name="T105" fmla="*/ 286 h 539"/>
                  <a:gd name="T106" fmla="*/ 392 w 409"/>
                  <a:gd name="T107" fmla="*/ 246 h 539"/>
                  <a:gd name="T108" fmla="*/ 397 w 409"/>
                  <a:gd name="T109" fmla="*/ 205 h 539"/>
                  <a:gd name="T110" fmla="*/ 389 w 409"/>
                  <a:gd name="T111" fmla="*/ 147 h 539"/>
                  <a:gd name="T112" fmla="*/ 364 w 409"/>
                  <a:gd name="T113" fmla="*/ 96 h 539"/>
                  <a:gd name="T114" fmla="*/ 327 w 409"/>
                  <a:gd name="T115" fmla="*/ 55 h 539"/>
                  <a:gd name="T116" fmla="*/ 280 w 409"/>
                  <a:gd name="T117" fmla="*/ 26 h 539"/>
                  <a:gd name="T118" fmla="*/ 223 w 409"/>
                  <a:gd name="T119" fmla="*/ 1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9" h="539">
                    <a:moveTo>
                      <a:pt x="273" y="539"/>
                    </a:moveTo>
                    <a:lnTo>
                      <a:pt x="136" y="539"/>
                    </a:lnTo>
                    <a:lnTo>
                      <a:pt x="136" y="539"/>
                    </a:lnTo>
                    <a:lnTo>
                      <a:pt x="129" y="538"/>
                    </a:lnTo>
                    <a:lnTo>
                      <a:pt x="124" y="534"/>
                    </a:lnTo>
                    <a:lnTo>
                      <a:pt x="120" y="530"/>
                    </a:lnTo>
                    <a:lnTo>
                      <a:pt x="118" y="523"/>
                    </a:lnTo>
                    <a:lnTo>
                      <a:pt x="118" y="482"/>
                    </a:lnTo>
                    <a:lnTo>
                      <a:pt x="118" y="482"/>
                    </a:lnTo>
                    <a:lnTo>
                      <a:pt x="117" y="468"/>
                    </a:lnTo>
                    <a:lnTo>
                      <a:pt x="114" y="453"/>
                    </a:lnTo>
                    <a:lnTo>
                      <a:pt x="108" y="437"/>
                    </a:lnTo>
                    <a:lnTo>
                      <a:pt x="100" y="421"/>
                    </a:lnTo>
                    <a:lnTo>
                      <a:pt x="91" y="405"/>
                    </a:lnTo>
                    <a:lnTo>
                      <a:pt x="80" y="389"/>
                    </a:lnTo>
                    <a:lnTo>
                      <a:pt x="59" y="356"/>
                    </a:lnTo>
                    <a:lnTo>
                      <a:pt x="59" y="356"/>
                    </a:lnTo>
                    <a:lnTo>
                      <a:pt x="39" y="324"/>
                    </a:lnTo>
                    <a:lnTo>
                      <a:pt x="39" y="324"/>
                    </a:lnTo>
                    <a:lnTo>
                      <a:pt x="29" y="309"/>
                    </a:lnTo>
                    <a:lnTo>
                      <a:pt x="21" y="293"/>
                    </a:lnTo>
                    <a:lnTo>
                      <a:pt x="21" y="293"/>
                    </a:lnTo>
                    <a:lnTo>
                      <a:pt x="18" y="291"/>
                    </a:lnTo>
                    <a:lnTo>
                      <a:pt x="18" y="291"/>
                    </a:lnTo>
                    <a:lnTo>
                      <a:pt x="10" y="270"/>
                    </a:lnTo>
                    <a:lnTo>
                      <a:pt x="4" y="248"/>
                    </a:lnTo>
                    <a:lnTo>
                      <a:pt x="1" y="227"/>
                    </a:lnTo>
                    <a:lnTo>
                      <a:pt x="0" y="205"/>
                    </a:lnTo>
                    <a:lnTo>
                      <a:pt x="0" y="205"/>
                    </a:lnTo>
                    <a:lnTo>
                      <a:pt x="1" y="184"/>
                    </a:lnTo>
                    <a:lnTo>
                      <a:pt x="3" y="163"/>
                    </a:lnTo>
                    <a:lnTo>
                      <a:pt x="9" y="144"/>
                    </a:lnTo>
                    <a:lnTo>
                      <a:pt x="16" y="125"/>
                    </a:lnTo>
                    <a:lnTo>
                      <a:pt x="24" y="107"/>
                    </a:lnTo>
                    <a:lnTo>
                      <a:pt x="34" y="89"/>
                    </a:lnTo>
                    <a:lnTo>
                      <a:pt x="46" y="74"/>
                    </a:lnTo>
                    <a:lnTo>
                      <a:pt x="60" y="59"/>
                    </a:lnTo>
                    <a:lnTo>
                      <a:pt x="73" y="47"/>
                    </a:lnTo>
                    <a:lnTo>
                      <a:pt x="90" y="34"/>
                    </a:lnTo>
                    <a:lnTo>
                      <a:pt x="107" y="25"/>
                    </a:lnTo>
                    <a:lnTo>
                      <a:pt x="124" y="16"/>
                    </a:lnTo>
                    <a:lnTo>
                      <a:pt x="144" y="9"/>
                    </a:lnTo>
                    <a:lnTo>
                      <a:pt x="163" y="4"/>
                    </a:lnTo>
                    <a:lnTo>
                      <a:pt x="183" y="1"/>
                    </a:lnTo>
                    <a:lnTo>
                      <a:pt x="204" y="0"/>
                    </a:lnTo>
                    <a:lnTo>
                      <a:pt x="204" y="0"/>
                    </a:lnTo>
                    <a:lnTo>
                      <a:pt x="224" y="1"/>
                    </a:lnTo>
                    <a:lnTo>
                      <a:pt x="245" y="4"/>
                    </a:lnTo>
                    <a:lnTo>
                      <a:pt x="265" y="9"/>
                    </a:lnTo>
                    <a:lnTo>
                      <a:pt x="283" y="16"/>
                    </a:lnTo>
                    <a:lnTo>
                      <a:pt x="302" y="25"/>
                    </a:lnTo>
                    <a:lnTo>
                      <a:pt x="319" y="34"/>
                    </a:lnTo>
                    <a:lnTo>
                      <a:pt x="334" y="47"/>
                    </a:lnTo>
                    <a:lnTo>
                      <a:pt x="349" y="59"/>
                    </a:lnTo>
                    <a:lnTo>
                      <a:pt x="361" y="74"/>
                    </a:lnTo>
                    <a:lnTo>
                      <a:pt x="374" y="89"/>
                    </a:lnTo>
                    <a:lnTo>
                      <a:pt x="383" y="107"/>
                    </a:lnTo>
                    <a:lnTo>
                      <a:pt x="392" y="125"/>
                    </a:lnTo>
                    <a:lnTo>
                      <a:pt x="399" y="144"/>
                    </a:lnTo>
                    <a:lnTo>
                      <a:pt x="404" y="163"/>
                    </a:lnTo>
                    <a:lnTo>
                      <a:pt x="407" y="184"/>
                    </a:lnTo>
                    <a:lnTo>
                      <a:pt x="409" y="205"/>
                    </a:lnTo>
                    <a:lnTo>
                      <a:pt x="409" y="205"/>
                    </a:lnTo>
                    <a:lnTo>
                      <a:pt x="407" y="227"/>
                    </a:lnTo>
                    <a:lnTo>
                      <a:pt x="404" y="248"/>
                    </a:lnTo>
                    <a:lnTo>
                      <a:pt x="398" y="270"/>
                    </a:lnTo>
                    <a:lnTo>
                      <a:pt x="389" y="291"/>
                    </a:lnTo>
                    <a:lnTo>
                      <a:pt x="389" y="291"/>
                    </a:lnTo>
                    <a:lnTo>
                      <a:pt x="388" y="293"/>
                    </a:lnTo>
                    <a:lnTo>
                      <a:pt x="388" y="293"/>
                    </a:lnTo>
                    <a:lnTo>
                      <a:pt x="379" y="309"/>
                    </a:lnTo>
                    <a:lnTo>
                      <a:pt x="369" y="324"/>
                    </a:lnTo>
                    <a:lnTo>
                      <a:pt x="369" y="324"/>
                    </a:lnTo>
                    <a:lnTo>
                      <a:pt x="349" y="356"/>
                    </a:lnTo>
                    <a:lnTo>
                      <a:pt x="349" y="356"/>
                    </a:lnTo>
                    <a:lnTo>
                      <a:pt x="327" y="389"/>
                    </a:lnTo>
                    <a:lnTo>
                      <a:pt x="318" y="405"/>
                    </a:lnTo>
                    <a:lnTo>
                      <a:pt x="308" y="421"/>
                    </a:lnTo>
                    <a:lnTo>
                      <a:pt x="300" y="437"/>
                    </a:lnTo>
                    <a:lnTo>
                      <a:pt x="295" y="453"/>
                    </a:lnTo>
                    <a:lnTo>
                      <a:pt x="291" y="468"/>
                    </a:lnTo>
                    <a:lnTo>
                      <a:pt x="289" y="482"/>
                    </a:lnTo>
                    <a:lnTo>
                      <a:pt x="289" y="523"/>
                    </a:lnTo>
                    <a:lnTo>
                      <a:pt x="289" y="523"/>
                    </a:lnTo>
                    <a:lnTo>
                      <a:pt x="288" y="530"/>
                    </a:lnTo>
                    <a:lnTo>
                      <a:pt x="284" y="534"/>
                    </a:lnTo>
                    <a:lnTo>
                      <a:pt x="280" y="538"/>
                    </a:lnTo>
                    <a:lnTo>
                      <a:pt x="273" y="539"/>
                    </a:lnTo>
                    <a:lnTo>
                      <a:pt x="273" y="539"/>
                    </a:lnTo>
                    <a:close/>
                    <a:moveTo>
                      <a:pt x="204" y="11"/>
                    </a:moveTo>
                    <a:lnTo>
                      <a:pt x="204" y="11"/>
                    </a:lnTo>
                    <a:lnTo>
                      <a:pt x="184" y="12"/>
                    </a:lnTo>
                    <a:lnTo>
                      <a:pt x="166" y="14"/>
                    </a:lnTo>
                    <a:lnTo>
                      <a:pt x="147" y="19"/>
                    </a:lnTo>
                    <a:lnTo>
                      <a:pt x="129" y="26"/>
                    </a:lnTo>
                    <a:lnTo>
                      <a:pt x="111" y="34"/>
                    </a:lnTo>
                    <a:lnTo>
                      <a:pt x="97" y="44"/>
                    </a:lnTo>
                    <a:lnTo>
                      <a:pt x="82" y="55"/>
                    </a:lnTo>
                    <a:lnTo>
                      <a:pt x="68" y="67"/>
                    </a:lnTo>
                    <a:lnTo>
                      <a:pt x="55" y="81"/>
                    </a:lnTo>
                    <a:lnTo>
                      <a:pt x="44" y="96"/>
                    </a:lnTo>
                    <a:lnTo>
                      <a:pt x="34" y="112"/>
                    </a:lnTo>
                    <a:lnTo>
                      <a:pt x="26" y="129"/>
                    </a:lnTo>
                    <a:lnTo>
                      <a:pt x="19" y="147"/>
                    </a:lnTo>
                    <a:lnTo>
                      <a:pt x="15" y="165"/>
                    </a:lnTo>
                    <a:lnTo>
                      <a:pt x="11" y="185"/>
                    </a:lnTo>
                    <a:lnTo>
                      <a:pt x="11" y="205"/>
                    </a:lnTo>
                    <a:lnTo>
                      <a:pt x="11" y="205"/>
                    </a:lnTo>
                    <a:lnTo>
                      <a:pt x="12" y="225"/>
                    </a:lnTo>
                    <a:lnTo>
                      <a:pt x="16" y="246"/>
                    </a:lnTo>
                    <a:lnTo>
                      <a:pt x="22" y="266"/>
                    </a:lnTo>
                    <a:lnTo>
                      <a:pt x="29" y="285"/>
                    </a:lnTo>
                    <a:lnTo>
                      <a:pt x="29" y="285"/>
                    </a:lnTo>
                    <a:lnTo>
                      <a:pt x="30" y="288"/>
                    </a:lnTo>
                    <a:lnTo>
                      <a:pt x="30" y="289"/>
                    </a:lnTo>
                    <a:lnTo>
                      <a:pt x="30" y="289"/>
                    </a:lnTo>
                    <a:lnTo>
                      <a:pt x="39" y="304"/>
                    </a:lnTo>
                    <a:lnTo>
                      <a:pt x="48" y="318"/>
                    </a:lnTo>
                    <a:lnTo>
                      <a:pt x="48" y="319"/>
                    </a:lnTo>
                    <a:lnTo>
                      <a:pt x="48" y="319"/>
                    </a:lnTo>
                    <a:lnTo>
                      <a:pt x="69" y="349"/>
                    </a:lnTo>
                    <a:lnTo>
                      <a:pt x="69" y="349"/>
                    </a:lnTo>
                    <a:lnTo>
                      <a:pt x="92" y="384"/>
                    </a:lnTo>
                    <a:lnTo>
                      <a:pt x="102" y="402"/>
                    </a:lnTo>
                    <a:lnTo>
                      <a:pt x="111" y="419"/>
                    </a:lnTo>
                    <a:lnTo>
                      <a:pt x="120" y="435"/>
                    </a:lnTo>
                    <a:lnTo>
                      <a:pt x="125" y="451"/>
                    </a:lnTo>
                    <a:lnTo>
                      <a:pt x="129" y="467"/>
                    </a:lnTo>
                    <a:lnTo>
                      <a:pt x="130" y="482"/>
                    </a:lnTo>
                    <a:lnTo>
                      <a:pt x="130" y="523"/>
                    </a:lnTo>
                    <a:lnTo>
                      <a:pt x="130" y="523"/>
                    </a:lnTo>
                    <a:lnTo>
                      <a:pt x="131" y="525"/>
                    </a:lnTo>
                    <a:lnTo>
                      <a:pt x="132" y="526"/>
                    </a:lnTo>
                    <a:lnTo>
                      <a:pt x="133" y="527"/>
                    </a:lnTo>
                    <a:lnTo>
                      <a:pt x="136" y="527"/>
                    </a:lnTo>
                    <a:lnTo>
                      <a:pt x="273" y="527"/>
                    </a:lnTo>
                    <a:lnTo>
                      <a:pt x="273" y="527"/>
                    </a:lnTo>
                    <a:lnTo>
                      <a:pt x="275" y="527"/>
                    </a:lnTo>
                    <a:lnTo>
                      <a:pt x="276" y="526"/>
                    </a:lnTo>
                    <a:lnTo>
                      <a:pt x="277" y="525"/>
                    </a:lnTo>
                    <a:lnTo>
                      <a:pt x="277" y="523"/>
                    </a:lnTo>
                    <a:lnTo>
                      <a:pt x="277" y="482"/>
                    </a:lnTo>
                    <a:lnTo>
                      <a:pt x="277" y="482"/>
                    </a:lnTo>
                    <a:lnTo>
                      <a:pt x="280" y="467"/>
                    </a:lnTo>
                    <a:lnTo>
                      <a:pt x="283" y="451"/>
                    </a:lnTo>
                    <a:lnTo>
                      <a:pt x="289" y="435"/>
                    </a:lnTo>
                    <a:lnTo>
                      <a:pt x="297" y="419"/>
                    </a:lnTo>
                    <a:lnTo>
                      <a:pt x="306" y="402"/>
                    </a:lnTo>
                    <a:lnTo>
                      <a:pt x="316" y="384"/>
                    </a:lnTo>
                    <a:lnTo>
                      <a:pt x="340" y="350"/>
                    </a:lnTo>
                    <a:lnTo>
                      <a:pt x="340" y="350"/>
                    </a:lnTo>
                    <a:lnTo>
                      <a:pt x="359" y="319"/>
                    </a:lnTo>
                    <a:lnTo>
                      <a:pt x="360" y="318"/>
                    </a:lnTo>
                    <a:lnTo>
                      <a:pt x="360" y="318"/>
                    </a:lnTo>
                    <a:lnTo>
                      <a:pt x="369" y="304"/>
                    </a:lnTo>
                    <a:lnTo>
                      <a:pt x="378" y="289"/>
                    </a:lnTo>
                    <a:lnTo>
                      <a:pt x="378" y="288"/>
                    </a:lnTo>
                    <a:lnTo>
                      <a:pt x="378" y="288"/>
                    </a:lnTo>
                    <a:lnTo>
                      <a:pt x="379" y="286"/>
                    </a:lnTo>
                    <a:lnTo>
                      <a:pt x="379" y="286"/>
                    </a:lnTo>
                    <a:lnTo>
                      <a:pt x="387" y="266"/>
                    </a:lnTo>
                    <a:lnTo>
                      <a:pt x="392" y="246"/>
                    </a:lnTo>
                    <a:lnTo>
                      <a:pt x="396" y="225"/>
                    </a:lnTo>
                    <a:lnTo>
                      <a:pt x="397" y="205"/>
                    </a:lnTo>
                    <a:lnTo>
                      <a:pt x="397" y="205"/>
                    </a:lnTo>
                    <a:lnTo>
                      <a:pt x="396" y="185"/>
                    </a:lnTo>
                    <a:lnTo>
                      <a:pt x="394" y="165"/>
                    </a:lnTo>
                    <a:lnTo>
                      <a:pt x="389" y="147"/>
                    </a:lnTo>
                    <a:lnTo>
                      <a:pt x="382" y="129"/>
                    </a:lnTo>
                    <a:lnTo>
                      <a:pt x="374" y="112"/>
                    </a:lnTo>
                    <a:lnTo>
                      <a:pt x="364" y="96"/>
                    </a:lnTo>
                    <a:lnTo>
                      <a:pt x="353" y="81"/>
                    </a:lnTo>
                    <a:lnTo>
                      <a:pt x="341" y="67"/>
                    </a:lnTo>
                    <a:lnTo>
                      <a:pt x="327" y="55"/>
                    </a:lnTo>
                    <a:lnTo>
                      <a:pt x="312" y="44"/>
                    </a:lnTo>
                    <a:lnTo>
                      <a:pt x="296" y="34"/>
                    </a:lnTo>
                    <a:lnTo>
                      <a:pt x="280" y="26"/>
                    </a:lnTo>
                    <a:lnTo>
                      <a:pt x="261" y="19"/>
                    </a:lnTo>
                    <a:lnTo>
                      <a:pt x="243" y="14"/>
                    </a:lnTo>
                    <a:lnTo>
                      <a:pt x="223" y="12"/>
                    </a:lnTo>
                    <a:lnTo>
                      <a:pt x="204" y="11"/>
                    </a:lnTo>
                    <a:lnTo>
                      <a:pt x="20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7" name="Freeform 254"/>
              <p:cNvSpPr>
                <a:spLocks noEditPoints="1"/>
              </p:cNvSpPr>
              <p:nvPr userDrawn="1"/>
            </p:nvSpPr>
            <p:spPr bwMode="auto">
              <a:xfrm>
                <a:off x="5316556" y="3541755"/>
                <a:ext cx="134938" cy="28575"/>
              </a:xfrm>
              <a:custGeom>
                <a:avLst/>
                <a:gdLst>
                  <a:gd name="T0" fmla="*/ 158 w 171"/>
                  <a:gd name="T1" fmla="*/ 36 h 36"/>
                  <a:gd name="T2" fmla="*/ 14 w 171"/>
                  <a:gd name="T3" fmla="*/ 36 h 36"/>
                  <a:gd name="T4" fmla="*/ 14 w 171"/>
                  <a:gd name="T5" fmla="*/ 36 h 36"/>
                  <a:gd name="T6" fmla="*/ 10 w 171"/>
                  <a:gd name="T7" fmla="*/ 35 h 36"/>
                  <a:gd name="T8" fmla="*/ 5 w 171"/>
                  <a:gd name="T9" fmla="*/ 33 h 36"/>
                  <a:gd name="T10" fmla="*/ 2 w 171"/>
                  <a:gd name="T11" fmla="*/ 28 h 36"/>
                  <a:gd name="T12" fmla="*/ 0 w 171"/>
                  <a:gd name="T13" fmla="*/ 23 h 36"/>
                  <a:gd name="T14" fmla="*/ 0 w 171"/>
                  <a:gd name="T15" fmla="*/ 14 h 36"/>
                  <a:gd name="T16" fmla="*/ 0 w 171"/>
                  <a:gd name="T17" fmla="*/ 14 h 36"/>
                  <a:gd name="T18" fmla="*/ 2 w 171"/>
                  <a:gd name="T19" fmla="*/ 8 h 36"/>
                  <a:gd name="T20" fmla="*/ 5 w 171"/>
                  <a:gd name="T21" fmla="*/ 4 h 36"/>
                  <a:gd name="T22" fmla="*/ 10 w 171"/>
                  <a:gd name="T23" fmla="*/ 1 h 36"/>
                  <a:gd name="T24" fmla="*/ 14 w 171"/>
                  <a:gd name="T25" fmla="*/ 0 h 36"/>
                  <a:gd name="T26" fmla="*/ 158 w 171"/>
                  <a:gd name="T27" fmla="*/ 0 h 36"/>
                  <a:gd name="T28" fmla="*/ 158 w 171"/>
                  <a:gd name="T29" fmla="*/ 0 h 36"/>
                  <a:gd name="T30" fmla="*/ 163 w 171"/>
                  <a:gd name="T31" fmla="*/ 1 h 36"/>
                  <a:gd name="T32" fmla="*/ 167 w 171"/>
                  <a:gd name="T33" fmla="*/ 4 h 36"/>
                  <a:gd name="T34" fmla="*/ 170 w 171"/>
                  <a:gd name="T35" fmla="*/ 8 h 36"/>
                  <a:gd name="T36" fmla="*/ 171 w 171"/>
                  <a:gd name="T37" fmla="*/ 14 h 36"/>
                  <a:gd name="T38" fmla="*/ 171 w 171"/>
                  <a:gd name="T39" fmla="*/ 23 h 36"/>
                  <a:gd name="T40" fmla="*/ 171 w 171"/>
                  <a:gd name="T41" fmla="*/ 23 h 36"/>
                  <a:gd name="T42" fmla="*/ 170 w 171"/>
                  <a:gd name="T43" fmla="*/ 28 h 36"/>
                  <a:gd name="T44" fmla="*/ 167 w 171"/>
                  <a:gd name="T45" fmla="*/ 33 h 36"/>
                  <a:gd name="T46" fmla="*/ 163 w 171"/>
                  <a:gd name="T47" fmla="*/ 35 h 36"/>
                  <a:gd name="T48" fmla="*/ 158 w 171"/>
                  <a:gd name="T49" fmla="*/ 36 h 36"/>
                  <a:gd name="T50" fmla="*/ 158 w 171"/>
                  <a:gd name="T51" fmla="*/ 36 h 36"/>
                  <a:gd name="T52" fmla="*/ 14 w 171"/>
                  <a:gd name="T53" fmla="*/ 12 h 36"/>
                  <a:gd name="T54" fmla="*/ 14 w 171"/>
                  <a:gd name="T55" fmla="*/ 12 h 36"/>
                  <a:gd name="T56" fmla="*/ 13 w 171"/>
                  <a:gd name="T57" fmla="*/ 12 h 36"/>
                  <a:gd name="T58" fmla="*/ 12 w 171"/>
                  <a:gd name="T59" fmla="*/ 14 h 36"/>
                  <a:gd name="T60" fmla="*/ 12 w 171"/>
                  <a:gd name="T61" fmla="*/ 23 h 36"/>
                  <a:gd name="T62" fmla="*/ 12 w 171"/>
                  <a:gd name="T63" fmla="*/ 23 h 36"/>
                  <a:gd name="T64" fmla="*/ 13 w 171"/>
                  <a:gd name="T65" fmla="*/ 25 h 36"/>
                  <a:gd name="T66" fmla="*/ 14 w 171"/>
                  <a:gd name="T67" fmla="*/ 25 h 36"/>
                  <a:gd name="T68" fmla="*/ 158 w 171"/>
                  <a:gd name="T69" fmla="*/ 25 h 36"/>
                  <a:gd name="T70" fmla="*/ 158 w 171"/>
                  <a:gd name="T71" fmla="*/ 25 h 36"/>
                  <a:gd name="T72" fmla="*/ 159 w 171"/>
                  <a:gd name="T73" fmla="*/ 25 h 36"/>
                  <a:gd name="T74" fmla="*/ 159 w 171"/>
                  <a:gd name="T75" fmla="*/ 23 h 36"/>
                  <a:gd name="T76" fmla="*/ 159 w 171"/>
                  <a:gd name="T77" fmla="*/ 14 h 36"/>
                  <a:gd name="T78" fmla="*/ 159 w 171"/>
                  <a:gd name="T79" fmla="*/ 14 h 36"/>
                  <a:gd name="T80" fmla="*/ 159 w 171"/>
                  <a:gd name="T81" fmla="*/ 12 h 36"/>
                  <a:gd name="T82" fmla="*/ 158 w 171"/>
                  <a:gd name="T83" fmla="*/ 12 h 36"/>
                  <a:gd name="T84" fmla="*/ 14 w 171"/>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1" h="36">
                    <a:moveTo>
                      <a:pt x="158" y="36"/>
                    </a:moveTo>
                    <a:lnTo>
                      <a:pt x="14" y="36"/>
                    </a:lnTo>
                    <a:lnTo>
                      <a:pt x="14" y="36"/>
                    </a:lnTo>
                    <a:lnTo>
                      <a:pt x="10" y="35"/>
                    </a:lnTo>
                    <a:lnTo>
                      <a:pt x="5" y="33"/>
                    </a:lnTo>
                    <a:lnTo>
                      <a:pt x="2" y="28"/>
                    </a:lnTo>
                    <a:lnTo>
                      <a:pt x="0" y="23"/>
                    </a:lnTo>
                    <a:lnTo>
                      <a:pt x="0" y="14"/>
                    </a:lnTo>
                    <a:lnTo>
                      <a:pt x="0" y="14"/>
                    </a:lnTo>
                    <a:lnTo>
                      <a:pt x="2" y="8"/>
                    </a:lnTo>
                    <a:lnTo>
                      <a:pt x="5" y="4"/>
                    </a:lnTo>
                    <a:lnTo>
                      <a:pt x="10" y="1"/>
                    </a:lnTo>
                    <a:lnTo>
                      <a:pt x="14" y="0"/>
                    </a:lnTo>
                    <a:lnTo>
                      <a:pt x="158" y="0"/>
                    </a:lnTo>
                    <a:lnTo>
                      <a:pt x="158" y="0"/>
                    </a:lnTo>
                    <a:lnTo>
                      <a:pt x="163" y="1"/>
                    </a:lnTo>
                    <a:lnTo>
                      <a:pt x="167" y="4"/>
                    </a:lnTo>
                    <a:lnTo>
                      <a:pt x="170" y="8"/>
                    </a:lnTo>
                    <a:lnTo>
                      <a:pt x="171" y="14"/>
                    </a:lnTo>
                    <a:lnTo>
                      <a:pt x="171" y="23"/>
                    </a:lnTo>
                    <a:lnTo>
                      <a:pt x="171" y="23"/>
                    </a:lnTo>
                    <a:lnTo>
                      <a:pt x="170" y="28"/>
                    </a:lnTo>
                    <a:lnTo>
                      <a:pt x="167" y="33"/>
                    </a:lnTo>
                    <a:lnTo>
                      <a:pt x="163" y="35"/>
                    </a:lnTo>
                    <a:lnTo>
                      <a:pt x="158" y="36"/>
                    </a:lnTo>
                    <a:lnTo>
                      <a:pt x="158" y="36"/>
                    </a:lnTo>
                    <a:close/>
                    <a:moveTo>
                      <a:pt x="14" y="12"/>
                    </a:moveTo>
                    <a:lnTo>
                      <a:pt x="14" y="12"/>
                    </a:lnTo>
                    <a:lnTo>
                      <a:pt x="13" y="12"/>
                    </a:lnTo>
                    <a:lnTo>
                      <a:pt x="12" y="14"/>
                    </a:lnTo>
                    <a:lnTo>
                      <a:pt x="12" y="23"/>
                    </a:lnTo>
                    <a:lnTo>
                      <a:pt x="12" y="23"/>
                    </a:lnTo>
                    <a:lnTo>
                      <a:pt x="13" y="25"/>
                    </a:lnTo>
                    <a:lnTo>
                      <a:pt x="14" y="25"/>
                    </a:lnTo>
                    <a:lnTo>
                      <a:pt x="158" y="25"/>
                    </a:lnTo>
                    <a:lnTo>
                      <a:pt x="158" y="25"/>
                    </a:lnTo>
                    <a:lnTo>
                      <a:pt x="159" y="25"/>
                    </a:lnTo>
                    <a:lnTo>
                      <a:pt x="159" y="23"/>
                    </a:lnTo>
                    <a:lnTo>
                      <a:pt x="159" y="14"/>
                    </a:lnTo>
                    <a:lnTo>
                      <a:pt x="159" y="14"/>
                    </a:lnTo>
                    <a:lnTo>
                      <a:pt x="159" y="12"/>
                    </a:lnTo>
                    <a:lnTo>
                      <a:pt x="158"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8" name="Freeform 255"/>
              <p:cNvSpPr>
                <a:spLocks noEditPoints="1"/>
              </p:cNvSpPr>
              <p:nvPr userDrawn="1"/>
            </p:nvSpPr>
            <p:spPr bwMode="auto">
              <a:xfrm>
                <a:off x="5329256" y="3579856"/>
                <a:ext cx="107950" cy="28575"/>
              </a:xfrm>
              <a:custGeom>
                <a:avLst/>
                <a:gdLst>
                  <a:gd name="T0" fmla="*/ 123 w 136"/>
                  <a:gd name="T1" fmla="*/ 35 h 35"/>
                  <a:gd name="T2" fmla="*/ 13 w 136"/>
                  <a:gd name="T3" fmla="*/ 35 h 35"/>
                  <a:gd name="T4" fmla="*/ 13 w 136"/>
                  <a:gd name="T5" fmla="*/ 35 h 35"/>
                  <a:gd name="T6" fmla="*/ 8 w 136"/>
                  <a:gd name="T7" fmla="*/ 34 h 35"/>
                  <a:gd name="T8" fmla="*/ 4 w 136"/>
                  <a:gd name="T9" fmla="*/ 32 h 35"/>
                  <a:gd name="T10" fmla="*/ 1 w 136"/>
                  <a:gd name="T11" fmla="*/ 27 h 35"/>
                  <a:gd name="T12" fmla="*/ 0 w 136"/>
                  <a:gd name="T13" fmla="*/ 23 h 35"/>
                  <a:gd name="T14" fmla="*/ 0 w 136"/>
                  <a:gd name="T15" fmla="*/ 14 h 35"/>
                  <a:gd name="T16" fmla="*/ 0 w 136"/>
                  <a:gd name="T17" fmla="*/ 14 h 35"/>
                  <a:gd name="T18" fmla="*/ 1 w 136"/>
                  <a:gd name="T19" fmla="*/ 8 h 35"/>
                  <a:gd name="T20" fmla="*/ 4 w 136"/>
                  <a:gd name="T21" fmla="*/ 3 h 35"/>
                  <a:gd name="T22" fmla="*/ 8 w 136"/>
                  <a:gd name="T23" fmla="*/ 1 h 35"/>
                  <a:gd name="T24" fmla="*/ 13 w 136"/>
                  <a:gd name="T25" fmla="*/ 0 h 35"/>
                  <a:gd name="T26" fmla="*/ 123 w 136"/>
                  <a:gd name="T27" fmla="*/ 0 h 35"/>
                  <a:gd name="T28" fmla="*/ 123 w 136"/>
                  <a:gd name="T29" fmla="*/ 0 h 35"/>
                  <a:gd name="T30" fmla="*/ 128 w 136"/>
                  <a:gd name="T31" fmla="*/ 1 h 35"/>
                  <a:gd name="T32" fmla="*/ 132 w 136"/>
                  <a:gd name="T33" fmla="*/ 3 h 35"/>
                  <a:gd name="T34" fmla="*/ 136 w 136"/>
                  <a:gd name="T35" fmla="*/ 8 h 35"/>
                  <a:gd name="T36" fmla="*/ 136 w 136"/>
                  <a:gd name="T37" fmla="*/ 14 h 35"/>
                  <a:gd name="T38" fmla="*/ 136 w 136"/>
                  <a:gd name="T39" fmla="*/ 23 h 35"/>
                  <a:gd name="T40" fmla="*/ 136 w 136"/>
                  <a:gd name="T41" fmla="*/ 23 h 35"/>
                  <a:gd name="T42" fmla="*/ 136 w 136"/>
                  <a:gd name="T43" fmla="*/ 27 h 35"/>
                  <a:gd name="T44" fmla="*/ 132 w 136"/>
                  <a:gd name="T45" fmla="*/ 32 h 35"/>
                  <a:gd name="T46" fmla="*/ 128 w 136"/>
                  <a:gd name="T47" fmla="*/ 34 h 35"/>
                  <a:gd name="T48" fmla="*/ 123 w 136"/>
                  <a:gd name="T49" fmla="*/ 35 h 35"/>
                  <a:gd name="T50" fmla="*/ 123 w 136"/>
                  <a:gd name="T51" fmla="*/ 35 h 35"/>
                  <a:gd name="T52" fmla="*/ 13 w 136"/>
                  <a:gd name="T53" fmla="*/ 11 h 35"/>
                  <a:gd name="T54" fmla="*/ 13 w 136"/>
                  <a:gd name="T55" fmla="*/ 11 h 35"/>
                  <a:gd name="T56" fmla="*/ 12 w 136"/>
                  <a:gd name="T57" fmla="*/ 11 h 35"/>
                  <a:gd name="T58" fmla="*/ 11 w 136"/>
                  <a:gd name="T59" fmla="*/ 14 h 35"/>
                  <a:gd name="T60" fmla="*/ 11 w 136"/>
                  <a:gd name="T61" fmla="*/ 23 h 35"/>
                  <a:gd name="T62" fmla="*/ 11 w 136"/>
                  <a:gd name="T63" fmla="*/ 23 h 35"/>
                  <a:gd name="T64" fmla="*/ 12 w 136"/>
                  <a:gd name="T65" fmla="*/ 24 h 35"/>
                  <a:gd name="T66" fmla="*/ 13 w 136"/>
                  <a:gd name="T67" fmla="*/ 24 h 35"/>
                  <a:gd name="T68" fmla="*/ 123 w 136"/>
                  <a:gd name="T69" fmla="*/ 24 h 35"/>
                  <a:gd name="T70" fmla="*/ 123 w 136"/>
                  <a:gd name="T71" fmla="*/ 24 h 35"/>
                  <a:gd name="T72" fmla="*/ 124 w 136"/>
                  <a:gd name="T73" fmla="*/ 24 h 35"/>
                  <a:gd name="T74" fmla="*/ 125 w 136"/>
                  <a:gd name="T75" fmla="*/ 23 h 35"/>
                  <a:gd name="T76" fmla="*/ 125 w 136"/>
                  <a:gd name="T77" fmla="*/ 14 h 35"/>
                  <a:gd name="T78" fmla="*/ 125 w 136"/>
                  <a:gd name="T79" fmla="*/ 14 h 35"/>
                  <a:gd name="T80" fmla="*/ 124 w 136"/>
                  <a:gd name="T81" fmla="*/ 11 h 35"/>
                  <a:gd name="T82" fmla="*/ 123 w 136"/>
                  <a:gd name="T83" fmla="*/ 11 h 35"/>
                  <a:gd name="T84" fmla="*/ 13 w 136"/>
                  <a:gd name="T85"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35">
                    <a:moveTo>
                      <a:pt x="123" y="35"/>
                    </a:moveTo>
                    <a:lnTo>
                      <a:pt x="13" y="35"/>
                    </a:lnTo>
                    <a:lnTo>
                      <a:pt x="13" y="35"/>
                    </a:lnTo>
                    <a:lnTo>
                      <a:pt x="8" y="34"/>
                    </a:lnTo>
                    <a:lnTo>
                      <a:pt x="4" y="32"/>
                    </a:lnTo>
                    <a:lnTo>
                      <a:pt x="1" y="27"/>
                    </a:lnTo>
                    <a:lnTo>
                      <a:pt x="0" y="23"/>
                    </a:lnTo>
                    <a:lnTo>
                      <a:pt x="0" y="14"/>
                    </a:lnTo>
                    <a:lnTo>
                      <a:pt x="0" y="14"/>
                    </a:lnTo>
                    <a:lnTo>
                      <a:pt x="1" y="8"/>
                    </a:lnTo>
                    <a:lnTo>
                      <a:pt x="4" y="3"/>
                    </a:lnTo>
                    <a:lnTo>
                      <a:pt x="8" y="1"/>
                    </a:lnTo>
                    <a:lnTo>
                      <a:pt x="13" y="0"/>
                    </a:lnTo>
                    <a:lnTo>
                      <a:pt x="123" y="0"/>
                    </a:lnTo>
                    <a:lnTo>
                      <a:pt x="123" y="0"/>
                    </a:lnTo>
                    <a:lnTo>
                      <a:pt x="128" y="1"/>
                    </a:lnTo>
                    <a:lnTo>
                      <a:pt x="132" y="3"/>
                    </a:lnTo>
                    <a:lnTo>
                      <a:pt x="136" y="8"/>
                    </a:lnTo>
                    <a:lnTo>
                      <a:pt x="136" y="14"/>
                    </a:lnTo>
                    <a:lnTo>
                      <a:pt x="136" y="23"/>
                    </a:lnTo>
                    <a:lnTo>
                      <a:pt x="136" y="23"/>
                    </a:lnTo>
                    <a:lnTo>
                      <a:pt x="136" y="27"/>
                    </a:lnTo>
                    <a:lnTo>
                      <a:pt x="132" y="32"/>
                    </a:lnTo>
                    <a:lnTo>
                      <a:pt x="128" y="34"/>
                    </a:lnTo>
                    <a:lnTo>
                      <a:pt x="123" y="35"/>
                    </a:lnTo>
                    <a:lnTo>
                      <a:pt x="123" y="35"/>
                    </a:lnTo>
                    <a:close/>
                    <a:moveTo>
                      <a:pt x="13" y="11"/>
                    </a:moveTo>
                    <a:lnTo>
                      <a:pt x="13" y="11"/>
                    </a:lnTo>
                    <a:lnTo>
                      <a:pt x="12" y="11"/>
                    </a:lnTo>
                    <a:lnTo>
                      <a:pt x="11" y="14"/>
                    </a:lnTo>
                    <a:lnTo>
                      <a:pt x="11" y="23"/>
                    </a:lnTo>
                    <a:lnTo>
                      <a:pt x="11" y="23"/>
                    </a:lnTo>
                    <a:lnTo>
                      <a:pt x="12" y="24"/>
                    </a:lnTo>
                    <a:lnTo>
                      <a:pt x="13" y="24"/>
                    </a:lnTo>
                    <a:lnTo>
                      <a:pt x="123" y="24"/>
                    </a:lnTo>
                    <a:lnTo>
                      <a:pt x="123" y="24"/>
                    </a:lnTo>
                    <a:lnTo>
                      <a:pt x="124" y="24"/>
                    </a:lnTo>
                    <a:lnTo>
                      <a:pt x="125" y="23"/>
                    </a:lnTo>
                    <a:lnTo>
                      <a:pt x="125" y="14"/>
                    </a:lnTo>
                    <a:lnTo>
                      <a:pt x="125" y="14"/>
                    </a:lnTo>
                    <a:lnTo>
                      <a:pt x="124" y="11"/>
                    </a:lnTo>
                    <a:lnTo>
                      <a:pt x="123" y="11"/>
                    </a:lnTo>
                    <a:lnTo>
                      <a:pt x="13"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9" name="Freeform 256"/>
              <p:cNvSpPr>
                <a:spLocks noEditPoints="1"/>
              </p:cNvSpPr>
              <p:nvPr userDrawn="1"/>
            </p:nvSpPr>
            <p:spPr bwMode="auto">
              <a:xfrm>
                <a:off x="5343543" y="3617956"/>
                <a:ext cx="80963" cy="28575"/>
              </a:xfrm>
              <a:custGeom>
                <a:avLst/>
                <a:gdLst>
                  <a:gd name="T0" fmla="*/ 89 w 102"/>
                  <a:gd name="T1" fmla="*/ 36 h 36"/>
                  <a:gd name="T2" fmla="*/ 14 w 102"/>
                  <a:gd name="T3" fmla="*/ 36 h 36"/>
                  <a:gd name="T4" fmla="*/ 14 w 102"/>
                  <a:gd name="T5" fmla="*/ 36 h 36"/>
                  <a:gd name="T6" fmla="*/ 8 w 102"/>
                  <a:gd name="T7" fmla="*/ 35 h 36"/>
                  <a:gd name="T8" fmla="*/ 3 w 102"/>
                  <a:gd name="T9" fmla="*/ 32 h 36"/>
                  <a:gd name="T10" fmla="*/ 1 w 102"/>
                  <a:gd name="T11" fmla="*/ 28 h 36"/>
                  <a:gd name="T12" fmla="*/ 0 w 102"/>
                  <a:gd name="T13" fmla="*/ 22 h 36"/>
                  <a:gd name="T14" fmla="*/ 0 w 102"/>
                  <a:gd name="T15" fmla="*/ 14 h 36"/>
                  <a:gd name="T16" fmla="*/ 0 w 102"/>
                  <a:gd name="T17" fmla="*/ 14 h 36"/>
                  <a:gd name="T18" fmla="*/ 1 w 102"/>
                  <a:gd name="T19" fmla="*/ 8 h 36"/>
                  <a:gd name="T20" fmla="*/ 3 w 102"/>
                  <a:gd name="T21" fmla="*/ 4 h 36"/>
                  <a:gd name="T22" fmla="*/ 8 w 102"/>
                  <a:gd name="T23" fmla="*/ 1 h 36"/>
                  <a:gd name="T24" fmla="*/ 14 w 102"/>
                  <a:gd name="T25" fmla="*/ 0 h 36"/>
                  <a:gd name="T26" fmla="*/ 89 w 102"/>
                  <a:gd name="T27" fmla="*/ 0 h 36"/>
                  <a:gd name="T28" fmla="*/ 89 w 102"/>
                  <a:gd name="T29" fmla="*/ 0 h 36"/>
                  <a:gd name="T30" fmla="*/ 93 w 102"/>
                  <a:gd name="T31" fmla="*/ 1 h 36"/>
                  <a:gd name="T32" fmla="*/ 98 w 102"/>
                  <a:gd name="T33" fmla="*/ 4 h 36"/>
                  <a:gd name="T34" fmla="*/ 101 w 102"/>
                  <a:gd name="T35" fmla="*/ 8 h 36"/>
                  <a:gd name="T36" fmla="*/ 102 w 102"/>
                  <a:gd name="T37" fmla="*/ 14 h 36"/>
                  <a:gd name="T38" fmla="*/ 102 w 102"/>
                  <a:gd name="T39" fmla="*/ 22 h 36"/>
                  <a:gd name="T40" fmla="*/ 102 w 102"/>
                  <a:gd name="T41" fmla="*/ 22 h 36"/>
                  <a:gd name="T42" fmla="*/ 101 w 102"/>
                  <a:gd name="T43" fmla="*/ 28 h 36"/>
                  <a:gd name="T44" fmla="*/ 98 w 102"/>
                  <a:gd name="T45" fmla="*/ 32 h 36"/>
                  <a:gd name="T46" fmla="*/ 93 w 102"/>
                  <a:gd name="T47" fmla="*/ 35 h 36"/>
                  <a:gd name="T48" fmla="*/ 89 w 102"/>
                  <a:gd name="T49" fmla="*/ 36 h 36"/>
                  <a:gd name="T50" fmla="*/ 89 w 102"/>
                  <a:gd name="T51" fmla="*/ 36 h 36"/>
                  <a:gd name="T52" fmla="*/ 14 w 102"/>
                  <a:gd name="T53" fmla="*/ 12 h 36"/>
                  <a:gd name="T54" fmla="*/ 14 w 102"/>
                  <a:gd name="T55" fmla="*/ 12 h 36"/>
                  <a:gd name="T56" fmla="*/ 11 w 102"/>
                  <a:gd name="T57" fmla="*/ 12 h 36"/>
                  <a:gd name="T58" fmla="*/ 11 w 102"/>
                  <a:gd name="T59" fmla="*/ 14 h 36"/>
                  <a:gd name="T60" fmla="*/ 11 w 102"/>
                  <a:gd name="T61" fmla="*/ 22 h 36"/>
                  <a:gd name="T62" fmla="*/ 11 w 102"/>
                  <a:gd name="T63" fmla="*/ 22 h 36"/>
                  <a:gd name="T64" fmla="*/ 11 w 102"/>
                  <a:gd name="T65" fmla="*/ 24 h 36"/>
                  <a:gd name="T66" fmla="*/ 14 w 102"/>
                  <a:gd name="T67" fmla="*/ 24 h 36"/>
                  <a:gd name="T68" fmla="*/ 89 w 102"/>
                  <a:gd name="T69" fmla="*/ 24 h 36"/>
                  <a:gd name="T70" fmla="*/ 89 w 102"/>
                  <a:gd name="T71" fmla="*/ 24 h 36"/>
                  <a:gd name="T72" fmla="*/ 90 w 102"/>
                  <a:gd name="T73" fmla="*/ 24 h 36"/>
                  <a:gd name="T74" fmla="*/ 91 w 102"/>
                  <a:gd name="T75" fmla="*/ 22 h 36"/>
                  <a:gd name="T76" fmla="*/ 91 w 102"/>
                  <a:gd name="T77" fmla="*/ 14 h 36"/>
                  <a:gd name="T78" fmla="*/ 91 w 102"/>
                  <a:gd name="T79" fmla="*/ 14 h 36"/>
                  <a:gd name="T80" fmla="*/ 90 w 102"/>
                  <a:gd name="T81" fmla="*/ 12 h 36"/>
                  <a:gd name="T82" fmla="*/ 89 w 102"/>
                  <a:gd name="T83" fmla="*/ 12 h 36"/>
                  <a:gd name="T84" fmla="*/ 14 w 102"/>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36">
                    <a:moveTo>
                      <a:pt x="89" y="36"/>
                    </a:moveTo>
                    <a:lnTo>
                      <a:pt x="14" y="36"/>
                    </a:lnTo>
                    <a:lnTo>
                      <a:pt x="14" y="36"/>
                    </a:lnTo>
                    <a:lnTo>
                      <a:pt x="8" y="35"/>
                    </a:lnTo>
                    <a:lnTo>
                      <a:pt x="3" y="32"/>
                    </a:lnTo>
                    <a:lnTo>
                      <a:pt x="1" y="28"/>
                    </a:lnTo>
                    <a:lnTo>
                      <a:pt x="0" y="22"/>
                    </a:lnTo>
                    <a:lnTo>
                      <a:pt x="0" y="14"/>
                    </a:lnTo>
                    <a:lnTo>
                      <a:pt x="0" y="14"/>
                    </a:lnTo>
                    <a:lnTo>
                      <a:pt x="1" y="8"/>
                    </a:lnTo>
                    <a:lnTo>
                      <a:pt x="3" y="4"/>
                    </a:lnTo>
                    <a:lnTo>
                      <a:pt x="8" y="1"/>
                    </a:lnTo>
                    <a:lnTo>
                      <a:pt x="14" y="0"/>
                    </a:lnTo>
                    <a:lnTo>
                      <a:pt x="89" y="0"/>
                    </a:lnTo>
                    <a:lnTo>
                      <a:pt x="89" y="0"/>
                    </a:lnTo>
                    <a:lnTo>
                      <a:pt x="93" y="1"/>
                    </a:lnTo>
                    <a:lnTo>
                      <a:pt x="98" y="4"/>
                    </a:lnTo>
                    <a:lnTo>
                      <a:pt x="101" y="8"/>
                    </a:lnTo>
                    <a:lnTo>
                      <a:pt x="102" y="14"/>
                    </a:lnTo>
                    <a:lnTo>
                      <a:pt x="102" y="22"/>
                    </a:lnTo>
                    <a:lnTo>
                      <a:pt x="102" y="22"/>
                    </a:lnTo>
                    <a:lnTo>
                      <a:pt x="101" y="28"/>
                    </a:lnTo>
                    <a:lnTo>
                      <a:pt x="98" y="32"/>
                    </a:lnTo>
                    <a:lnTo>
                      <a:pt x="93" y="35"/>
                    </a:lnTo>
                    <a:lnTo>
                      <a:pt x="89" y="36"/>
                    </a:lnTo>
                    <a:lnTo>
                      <a:pt x="89" y="36"/>
                    </a:lnTo>
                    <a:close/>
                    <a:moveTo>
                      <a:pt x="14" y="12"/>
                    </a:moveTo>
                    <a:lnTo>
                      <a:pt x="14" y="12"/>
                    </a:lnTo>
                    <a:lnTo>
                      <a:pt x="11" y="12"/>
                    </a:lnTo>
                    <a:lnTo>
                      <a:pt x="11" y="14"/>
                    </a:lnTo>
                    <a:lnTo>
                      <a:pt x="11" y="22"/>
                    </a:lnTo>
                    <a:lnTo>
                      <a:pt x="11" y="22"/>
                    </a:lnTo>
                    <a:lnTo>
                      <a:pt x="11" y="24"/>
                    </a:lnTo>
                    <a:lnTo>
                      <a:pt x="14" y="24"/>
                    </a:lnTo>
                    <a:lnTo>
                      <a:pt x="89" y="24"/>
                    </a:lnTo>
                    <a:lnTo>
                      <a:pt x="89" y="24"/>
                    </a:lnTo>
                    <a:lnTo>
                      <a:pt x="90" y="24"/>
                    </a:lnTo>
                    <a:lnTo>
                      <a:pt x="91" y="22"/>
                    </a:lnTo>
                    <a:lnTo>
                      <a:pt x="91" y="14"/>
                    </a:lnTo>
                    <a:lnTo>
                      <a:pt x="91" y="14"/>
                    </a:lnTo>
                    <a:lnTo>
                      <a:pt x="90" y="12"/>
                    </a:lnTo>
                    <a:lnTo>
                      <a:pt x="89"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100" name="Freeform 257"/>
              <p:cNvSpPr/>
              <p:nvPr userDrawn="1"/>
            </p:nvSpPr>
            <p:spPr bwMode="auto">
              <a:xfrm>
                <a:off x="5260993" y="3143288"/>
                <a:ext cx="100013" cy="133352"/>
              </a:xfrm>
              <a:custGeom>
                <a:avLst/>
                <a:gdLst>
                  <a:gd name="T0" fmla="*/ 6 w 126"/>
                  <a:gd name="T1" fmla="*/ 167 h 167"/>
                  <a:gd name="T2" fmla="*/ 6 w 126"/>
                  <a:gd name="T3" fmla="*/ 167 h 167"/>
                  <a:gd name="T4" fmla="*/ 4 w 126"/>
                  <a:gd name="T5" fmla="*/ 166 h 167"/>
                  <a:gd name="T6" fmla="*/ 3 w 126"/>
                  <a:gd name="T7" fmla="*/ 165 h 167"/>
                  <a:gd name="T8" fmla="*/ 1 w 126"/>
                  <a:gd name="T9" fmla="*/ 164 h 167"/>
                  <a:gd name="T10" fmla="*/ 0 w 126"/>
                  <a:gd name="T11" fmla="*/ 161 h 167"/>
                  <a:gd name="T12" fmla="*/ 0 w 126"/>
                  <a:gd name="T13" fmla="*/ 161 h 167"/>
                  <a:gd name="T14" fmla="*/ 1 w 126"/>
                  <a:gd name="T15" fmla="*/ 142 h 167"/>
                  <a:gd name="T16" fmla="*/ 4 w 126"/>
                  <a:gd name="T17" fmla="*/ 125 h 167"/>
                  <a:gd name="T18" fmla="*/ 8 w 126"/>
                  <a:gd name="T19" fmla="*/ 107 h 167"/>
                  <a:gd name="T20" fmla="*/ 14 w 126"/>
                  <a:gd name="T21" fmla="*/ 92 h 167"/>
                  <a:gd name="T22" fmla="*/ 21 w 126"/>
                  <a:gd name="T23" fmla="*/ 77 h 167"/>
                  <a:gd name="T24" fmla="*/ 29 w 126"/>
                  <a:gd name="T25" fmla="*/ 65 h 167"/>
                  <a:gd name="T26" fmla="*/ 38 w 126"/>
                  <a:gd name="T27" fmla="*/ 52 h 167"/>
                  <a:gd name="T28" fmla="*/ 48 w 126"/>
                  <a:gd name="T29" fmla="*/ 42 h 167"/>
                  <a:gd name="T30" fmla="*/ 57 w 126"/>
                  <a:gd name="T31" fmla="*/ 31 h 167"/>
                  <a:gd name="T32" fmla="*/ 67 w 126"/>
                  <a:gd name="T33" fmla="*/ 23 h 167"/>
                  <a:gd name="T34" fmla="*/ 77 w 126"/>
                  <a:gd name="T35" fmla="*/ 16 h 167"/>
                  <a:gd name="T36" fmla="*/ 87 w 126"/>
                  <a:gd name="T37" fmla="*/ 10 h 167"/>
                  <a:gd name="T38" fmla="*/ 97 w 126"/>
                  <a:gd name="T39" fmla="*/ 6 h 167"/>
                  <a:gd name="T40" fmla="*/ 105 w 126"/>
                  <a:gd name="T41" fmla="*/ 2 h 167"/>
                  <a:gd name="T42" fmla="*/ 113 w 126"/>
                  <a:gd name="T43" fmla="*/ 1 h 167"/>
                  <a:gd name="T44" fmla="*/ 121 w 126"/>
                  <a:gd name="T45" fmla="*/ 0 h 167"/>
                  <a:gd name="T46" fmla="*/ 121 w 126"/>
                  <a:gd name="T47" fmla="*/ 0 h 167"/>
                  <a:gd name="T48" fmla="*/ 122 w 126"/>
                  <a:gd name="T49" fmla="*/ 0 h 167"/>
                  <a:gd name="T50" fmla="*/ 125 w 126"/>
                  <a:gd name="T51" fmla="*/ 1 h 167"/>
                  <a:gd name="T52" fmla="*/ 126 w 126"/>
                  <a:gd name="T53" fmla="*/ 4 h 167"/>
                  <a:gd name="T54" fmla="*/ 126 w 126"/>
                  <a:gd name="T55" fmla="*/ 6 h 167"/>
                  <a:gd name="T56" fmla="*/ 126 w 126"/>
                  <a:gd name="T57" fmla="*/ 6 h 167"/>
                  <a:gd name="T58" fmla="*/ 126 w 126"/>
                  <a:gd name="T59" fmla="*/ 8 h 167"/>
                  <a:gd name="T60" fmla="*/ 125 w 126"/>
                  <a:gd name="T61" fmla="*/ 9 h 167"/>
                  <a:gd name="T62" fmla="*/ 122 w 126"/>
                  <a:gd name="T63" fmla="*/ 10 h 167"/>
                  <a:gd name="T64" fmla="*/ 121 w 126"/>
                  <a:gd name="T65" fmla="*/ 12 h 167"/>
                  <a:gd name="T66" fmla="*/ 121 w 126"/>
                  <a:gd name="T67" fmla="*/ 12 h 167"/>
                  <a:gd name="T68" fmla="*/ 114 w 126"/>
                  <a:gd name="T69" fmla="*/ 12 h 167"/>
                  <a:gd name="T70" fmla="*/ 107 w 126"/>
                  <a:gd name="T71" fmla="*/ 14 h 167"/>
                  <a:gd name="T72" fmla="*/ 100 w 126"/>
                  <a:gd name="T73" fmla="*/ 17 h 167"/>
                  <a:gd name="T74" fmla="*/ 92 w 126"/>
                  <a:gd name="T75" fmla="*/ 21 h 167"/>
                  <a:gd name="T76" fmla="*/ 83 w 126"/>
                  <a:gd name="T77" fmla="*/ 27 h 167"/>
                  <a:gd name="T78" fmla="*/ 74 w 126"/>
                  <a:gd name="T79" fmla="*/ 32 h 167"/>
                  <a:gd name="T80" fmla="*/ 65 w 126"/>
                  <a:gd name="T81" fmla="*/ 40 h 167"/>
                  <a:gd name="T82" fmla="*/ 56 w 126"/>
                  <a:gd name="T83" fmla="*/ 50 h 167"/>
                  <a:gd name="T84" fmla="*/ 48 w 126"/>
                  <a:gd name="T85" fmla="*/ 60 h 167"/>
                  <a:gd name="T86" fmla="*/ 39 w 126"/>
                  <a:gd name="T87" fmla="*/ 70 h 167"/>
                  <a:gd name="T88" fmla="*/ 31 w 126"/>
                  <a:gd name="T89" fmla="*/ 83 h 167"/>
                  <a:gd name="T90" fmla="*/ 24 w 126"/>
                  <a:gd name="T91" fmla="*/ 97 h 167"/>
                  <a:gd name="T92" fmla="*/ 20 w 126"/>
                  <a:gd name="T93" fmla="*/ 111 h 167"/>
                  <a:gd name="T94" fmla="*/ 15 w 126"/>
                  <a:gd name="T95" fmla="*/ 127 h 167"/>
                  <a:gd name="T96" fmla="*/ 13 w 126"/>
                  <a:gd name="T97" fmla="*/ 143 h 167"/>
                  <a:gd name="T98" fmla="*/ 12 w 126"/>
                  <a:gd name="T99" fmla="*/ 161 h 167"/>
                  <a:gd name="T100" fmla="*/ 12 w 126"/>
                  <a:gd name="T101" fmla="*/ 161 h 167"/>
                  <a:gd name="T102" fmla="*/ 12 w 126"/>
                  <a:gd name="T103" fmla="*/ 164 h 167"/>
                  <a:gd name="T104" fmla="*/ 11 w 126"/>
                  <a:gd name="T105" fmla="*/ 165 h 167"/>
                  <a:gd name="T106" fmla="*/ 8 w 126"/>
                  <a:gd name="T107" fmla="*/ 166 h 167"/>
                  <a:gd name="T108" fmla="*/ 6 w 126"/>
                  <a:gd name="T109" fmla="*/ 167 h 167"/>
                  <a:gd name="T110" fmla="*/ 6 w 126"/>
                  <a:gd name="T11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67">
                    <a:moveTo>
                      <a:pt x="6" y="167"/>
                    </a:moveTo>
                    <a:lnTo>
                      <a:pt x="6" y="167"/>
                    </a:lnTo>
                    <a:lnTo>
                      <a:pt x="4" y="166"/>
                    </a:lnTo>
                    <a:lnTo>
                      <a:pt x="3" y="165"/>
                    </a:lnTo>
                    <a:lnTo>
                      <a:pt x="1" y="164"/>
                    </a:lnTo>
                    <a:lnTo>
                      <a:pt x="0" y="161"/>
                    </a:lnTo>
                    <a:lnTo>
                      <a:pt x="0" y="161"/>
                    </a:lnTo>
                    <a:lnTo>
                      <a:pt x="1" y="142"/>
                    </a:lnTo>
                    <a:lnTo>
                      <a:pt x="4" y="125"/>
                    </a:lnTo>
                    <a:lnTo>
                      <a:pt x="8" y="107"/>
                    </a:lnTo>
                    <a:lnTo>
                      <a:pt x="14" y="92"/>
                    </a:lnTo>
                    <a:lnTo>
                      <a:pt x="21" y="77"/>
                    </a:lnTo>
                    <a:lnTo>
                      <a:pt x="29" y="65"/>
                    </a:lnTo>
                    <a:lnTo>
                      <a:pt x="38" y="52"/>
                    </a:lnTo>
                    <a:lnTo>
                      <a:pt x="48" y="42"/>
                    </a:lnTo>
                    <a:lnTo>
                      <a:pt x="57" y="31"/>
                    </a:lnTo>
                    <a:lnTo>
                      <a:pt x="67" y="23"/>
                    </a:lnTo>
                    <a:lnTo>
                      <a:pt x="77" y="16"/>
                    </a:lnTo>
                    <a:lnTo>
                      <a:pt x="87" y="10"/>
                    </a:lnTo>
                    <a:lnTo>
                      <a:pt x="97" y="6"/>
                    </a:lnTo>
                    <a:lnTo>
                      <a:pt x="105" y="2"/>
                    </a:lnTo>
                    <a:lnTo>
                      <a:pt x="113" y="1"/>
                    </a:lnTo>
                    <a:lnTo>
                      <a:pt x="121" y="0"/>
                    </a:lnTo>
                    <a:lnTo>
                      <a:pt x="121" y="0"/>
                    </a:lnTo>
                    <a:lnTo>
                      <a:pt x="122" y="0"/>
                    </a:lnTo>
                    <a:lnTo>
                      <a:pt x="125" y="1"/>
                    </a:lnTo>
                    <a:lnTo>
                      <a:pt x="126" y="4"/>
                    </a:lnTo>
                    <a:lnTo>
                      <a:pt x="126" y="6"/>
                    </a:lnTo>
                    <a:lnTo>
                      <a:pt x="126" y="6"/>
                    </a:lnTo>
                    <a:lnTo>
                      <a:pt x="126" y="8"/>
                    </a:lnTo>
                    <a:lnTo>
                      <a:pt x="125" y="9"/>
                    </a:lnTo>
                    <a:lnTo>
                      <a:pt x="122" y="10"/>
                    </a:lnTo>
                    <a:lnTo>
                      <a:pt x="121" y="12"/>
                    </a:lnTo>
                    <a:lnTo>
                      <a:pt x="121" y="12"/>
                    </a:lnTo>
                    <a:lnTo>
                      <a:pt x="114" y="12"/>
                    </a:lnTo>
                    <a:lnTo>
                      <a:pt x="107" y="14"/>
                    </a:lnTo>
                    <a:lnTo>
                      <a:pt x="100" y="17"/>
                    </a:lnTo>
                    <a:lnTo>
                      <a:pt x="92" y="21"/>
                    </a:lnTo>
                    <a:lnTo>
                      <a:pt x="83" y="27"/>
                    </a:lnTo>
                    <a:lnTo>
                      <a:pt x="74" y="32"/>
                    </a:lnTo>
                    <a:lnTo>
                      <a:pt x="65" y="40"/>
                    </a:lnTo>
                    <a:lnTo>
                      <a:pt x="56" y="50"/>
                    </a:lnTo>
                    <a:lnTo>
                      <a:pt x="48" y="60"/>
                    </a:lnTo>
                    <a:lnTo>
                      <a:pt x="39" y="70"/>
                    </a:lnTo>
                    <a:lnTo>
                      <a:pt x="31" y="83"/>
                    </a:lnTo>
                    <a:lnTo>
                      <a:pt x="24" y="97"/>
                    </a:lnTo>
                    <a:lnTo>
                      <a:pt x="20" y="111"/>
                    </a:lnTo>
                    <a:lnTo>
                      <a:pt x="15" y="127"/>
                    </a:lnTo>
                    <a:lnTo>
                      <a:pt x="13" y="143"/>
                    </a:lnTo>
                    <a:lnTo>
                      <a:pt x="12" y="161"/>
                    </a:lnTo>
                    <a:lnTo>
                      <a:pt x="12" y="161"/>
                    </a:lnTo>
                    <a:lnTo>
                      <a:pt x="12" y="164"/>
                    </a:lnTo>
                    <a:lnTo>
                      <a:pt x="11" y="165"/>
                    </a:lnTo>
                    <a:lnTo>
                      <a:pt x="8" y="166"/>
                    </a:lnTo>
                    <a:lnTo>
                      <a:pt x="6" y="167"/>
                    </a:lnTo>
                    <a:lnTo>
                      <a:pt x="6" y="16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grpSp>
      <p:sp>
        <p:nvSpPr>
          <p:cNvPr id="27" name="Title 1"/>
          <p:cNvSpPr txBox="1"/>
          <p:nvPr/>
        </p:nvSpPr>
        <p:spPr>
          <a:xfrm>
            <a:off x="4010091" y="1551308"/>
            <a:ext cx="4708764" cy="5844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000" dirty="0">
                <a:solidFill>
                  <a:schemeClr val="bg1"/>
                </a:solidFill>
                <a:latin typeface="宋体" charset="0"/>
                <a:ea typeface="宋体" charset="0"/>
                <a:cs typeface="宋体" charset="0"/>
              </a:rPr>
              <a:t>深度学习之 </a:t>
            </a:r>
            <a:r>
              <a:rPr lang="en-US" altLang="zh-CN" sz="3000" dirty="0">
                <a:solidFill>
                  <a:schemeClr val="bg1"/>
                </a:solidFill>
                <a:latin typeface="宋体" charset="0"/>
                <a:ea typeface="宋体" charset="0"/>
                <a:cs typeface="宋体" charset="0"/>
              </a:rPr>
              <a:t>PyTorch</a:t>
            </a:r>
            <a:r>
              <a:rPr lang="zh-CN" altLang="en-US" sz="3000" dirty="0">
                <a:solidFill>
                  <a:schemeClr val="bg1"/>
                </a:solidFill>
                <a:latin typeface="宋体" charset="0"/>
                <a:ea typeface="宋体" charset="0"/>
                <a:cs typeface="宋体" charset="0"/>
              </a:rPr>
              <a:t> 实战</a:t>
            </a:r>
            <a:endParaRPr lang="en-US" sz="3000" dirty="0">
              <a:solidFill>
                <a:schemeClr val="bg1"/>
              </a:solidFill>
              <a:latin typeface="宋体" charset="0"/>
              <a:ea typeface="宋体" charset="0"/>
              <a:cs typeface="宋体" charset="0"/>
            </a:endParaRPr>
          </a:p>
        </p:txBody>
      </p:sp>
      <p:sp>
        <p:nvSpPr>
          <p:cNvPr id="28" name="Text Placeholder 2"/>
          <p:cNvSpPr txBox="1"/>
          <p:nvPr/>
        </p:nvSpPr>
        <p:spPr>
          <a:xfrm>
            <a:off x="4422142" y="2278091"/>
            <a:ext cx="3265909" cy="30848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200" dirty="0">
                <a:solidFill>
                  <a:schemeClr val="bg1"/>
                </a:solidFill>
                <a:latin typeface="宋体" charset="0"/>
                <a:ea typeface="宋体" charset="0"/>
                <a:cs typeface="宋体" charset="0"/>
              </a:rPr>
              <a:t>卷积神经网络 </a:t>
            </a:r>
            <a:r>
              <a:rPr lang="en-US" altLang="zh-CN" sz="2200" dirty="0">
                <a:solidFill>
                  <a:schemeClr val="bg1"/>
                </a:solidFill>
                <a:latin typeface="宋体" charset="0"/>
                <a:ea typeface="宋体" charset="0"/>
                <a:cs typeface="宋体" charset="0"/>
              </a:rPr>
              <a:t>Part2</a:t>
            </a:r>
            <a:endParaRPr lang="en-US" sz="2200" dirty="0">
              <a:solidFill>
                <a:schemeClr val="bg1"/>
              </a:solidFill>
              <a:latin typeface="宋体" charset="0"/>
              <a:ea typeface="宋体" charset="0"/>
              <a:cs typeface="宋体" charset="0"/>
            </a:endParaRPr>
          </a:p>
        </p:txBody>
      </p:sp>
      <p:sp>
        <p:nvSpPr>
          <p:cNvPr id="26" name="文本框 25"/>
          <p:cNvSpPr txBox="1"/>
          <p:nvPr/>
        </p:nvSpPr>
        <p:spPr>
          <a:xfrm>
            <a:off x="2729833" y="3912345"/>
            <a:ext cx="2031325" cy="338554"/>
          </a:xfrm>
          <a:prstGeom prst="rect">
            <a:avLst/>
          </a:prstGeom>
          <a:noFill/>
        </p:spPr>
        <p:txBody>
          <a:bodyPr wrap="none" rtlCol="0">
            <a:spAutoFit/>
          </a:bodyPr>
          <a:lstStyle/>
          <a:p>
            <a:r>
              <a:rPr kumimoji="1" lang="zh-CN" altLang="en-US" sz="1600" dirty="0">
                <a:solidFill>
                  <a:srgbClr val="494C4F"/>
                </a:solidFill>
                <a:latin typeface="宋体" charset="0"/>
                <a:ea typeface="宋体" charset="0"/>
                <a:cs typeface="宋体" charset="0"/>
              </a:rPr>
              <a:t>主讲老师</a:t>
            </a:r>
            <a:r>
              <a:rPr kumimoji="1" lang="en-US" altLang="zh-CN" sz="1600" dirty="0">
                <a:solidFill>
                  <a:srgbClr val="494C4F"/>
                </a:solidFill>
                <a:latin typeface="宋体" charset="0"/>
                <a:ea typeface="宋体" charset="0"/>
                <a:cs typeface="宋体" charset="0"/>
              </a:rPr>
              <a:t>:</a:t>
            </a:r>
            <a:r>
              <a:rPr kumimoji="1" lang="zh-CN" altLang="en-US" sz="1600" dirty="0">
                <a:solidFill>
                  <a:srgbClr val="494C4F"/>
                </a:solidFill>
                <a:latin typeface="宋体" charset="0"/>
                <a:ea typeface="宋体" charset="0"/>
                <a:cs typeface="宋体" charset="0"/>
              </a:rPr>
              <a:t> 土豆老师</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使用块的网络</a:t>
            </a:r>
            <a:r>
              <a:rPr lang="en-US" altLang="zh-CN" sz="2700" b="1" dirty="0">
                <a:solidFill>
                  <a:srgbClr val="494C4F"/>
                </a:solidFill>
                <a:latin typeface="SimHei" charset="0"/>
                <a:ea typeface="SimHei" charset="0"/>
                <a:cs typeface="SimHei" charset="0"/>
              </a:rPr>
              <a:t>(</a:t>
            </a:r>
            <a:r>
              <a:rPr lang="en" altLang="zh-CN" sz="2700" b="1" dirty="0">
                <a:solidFill>
                  <a:srgbClr val="494C4F"/>
                </a:solidFill>
                <a:latin typeface="SimHei" charset="0"/>
                <a:ea typeface="SimHei" charset="0"/>
                <a:cs typeface="SimHei" charset="0"/>
              </a:rPr>
              <a:t>VGG)</a:t>
            </a:r>
            <a:endParaRPr lang="zh-CN" altLang="en-US" sz="2700" b="1" dirty="0">
              <a:solidFill>
                <a:srgbClr val="494C4F"/>
              </a:solidFill>
              <a:latin typeface="SimHei" charset="0"/>
              <a:ea typeface="SimHei" charset="0"/>
              <a:cs typeface="SimHei" charset="0"/>
            </a:endParaRPr>
          </a:p>
        </p:txBody>
      </p:sp>
      <p:sp>
        <p:nvSpPr>
          <p:cNvPr id="8" name="Text Placeholder 2">
            <a:extLst>
              <a:ext uri="{FF2B5EF4-FFF2-40B4-BE49-F238E27FC236}">
                <a16:creationId xmlns:a16="http://schemas.microsoft.com/office/drawing/2014/main" id="{A3952BCF-B51F-104F-BC8B-7C3A12D205E1}"/>
              </a:ext>
            </a:extLst>
          </p:cNvPr>
          <p:cNvSpPr txBox="1"/>
          <p:nvPr/>
        </p:nvSpPr>
        <p:spPr>
          <a:xfrm>
            <a:off x="1315958" y="982654"/>
            <a:ext cx="7076928"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虽然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AlexNet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证明深层神经网络卓有成效，但它没有提供一个通用的模板来指导后续的研究人员设计新的网络。 </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在下面的几个小节中，我们将介绍一些常用于设计深层神经网络的启发式概念。</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经典卷积神经网络的基本组成部分是下面的这个序列： </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buFont typeface="+mj-lt"/>
              <a:buAutoNum type="arabicPeriod"/>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带填充以保持分辨率的</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卷积层</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buFont typeface="+mj-lt"/>
              <a:buAutoNum type="arabicPeriod"/>
            </a:pP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非线性激活函数</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，如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ReLU</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buFont typeface="+mj-lt"/>
              <a:buAutoNum type="arabicPeriod"/>
            </a:pP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池化层</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，如最大池化层。</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2" name="图片 1">
            <a:extLst>
              <a:ext uri="{FF2B5EF4-FFF2-40B4-BE49-F238E27FC236}">
                <a16:creationId xmlns:a16="http://schemas.microsoft.com/office/drawing/2014/main" id="{E5732BD9-446F-BB41-B1EB-2CFAFEFCECF1}"/>
              </a:ext>
            </a:extLst>
          </p:cNvPr>
          <p:cNvPicPr>
            <a:picLocks noChangeAspect="1"/>
          </p:cNvPicPr>
          <p:nvPr/>
        </p:nvPicPr>
        <p:blipFill>
          <a:blip r:embed="rId3"/>
          <a:stretch>
            <a:fillRect/>
          </a:stretch>
        </p:blipFill>
        <p:spPr>
          <a:xfrm>
            <a:off x="6138951" y="1967592"/>
            <a:ext cx="1448392" cy="2680607"/>
          </a:xfrm>
          <a:prstGeom prst="rect">
            <a:avLst/>
          </a:prstGeom>
        </p:spPr>
      </p:pic>
      <p:sp>
        <p:nvSpPr>
          <p:cNvPr id="10" name="矩形 9">
            <a:extLst>
              <a:ext uri="{FF2B5EF4-FFF2-40B4-BE49-F238E27FC236}">
                <a16:creationId xmlns:a16="http://schemas.microsoft.com/office/drawing/2014/main" id="{57F7A743-E620-CF40-9C51-3F464319D6DE}"/>
              </a:ext>
            </a:extLst>
          </p:cNvPr>
          <p:cNvSpPr/>
          <p:nvPr/>
        </p:nvSpPr>
        <p:spPr>
          <a:xfrm>
            <a:off x="2379071" y="4186534"/>
            <a:ext cx="4209508" cy="461665"/>
          </a:xfrm>
          <a:prstGeom prst="rect">
            <a:avLst/>
          </a:prstGeom>
        </p:spPr>
        <p:txBody>
          <a:bodyPr wrap="square">
            <a:spAutoFit/>
          </a:bodyPr>
          <a:lstStyle/>
          <a:p>
            <a:pPr marL="171450" indent="-171450">
              <a:buFont typeface="Arial" panose="020B0604020202020204" pitchFamily="34" charset="0"/>
              <a:buChar char="•"/>
            </a:pPr>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Bengio</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 Y, </a:t>
            </a:r>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Goodfellow</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 I, </a:t>
            </a:r>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Courville</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 A. Deep learning[M]. Massachusetts, USA:: </a:t>
            </a:r>
            <a:r>
              <a:rPr lang="en" altLang="zh-CN" sz="1200" i="1" dirty="0">
                <a:solidFill>
                  <a:srgbClr val="636D78"/>
                </a:solidFill>
                <a:latin typeface="Times New Roman" panose="02020603050405020304" pitchFamily="18" charset="0"/>
                <a:ea typeface="宋体" charset="0"/>
                <a:cs typeface="Times New Roman" panose="02020603050405020304" pitchFamily="18" charset="0"/>
              </a:rPr>
              <a:t>MIT press</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 2017.</a:t>
            </a:r>
            <a:endParaRPr lang="zh-CN" altLang="en-US" sz="1200" i="1" dirty="0">
              <a:solidFill>
                <a:srgbClr val="636D78"/>
              </a:solidFill>
              <a:latin typeface="Times New Roman" panose="02020603050405020304" pitchFamily="18" charset="0"/>
              <a:ea typeface="宋体" charset="0"/>
              <a:cs typeface="Times New Roman" panose="02020603050405020304" pitchFamily="18" charset="0"/>
            </a:endParaRPr>
          </a:p>
        </p:txBody>
      </p:sp>
    </p:spTree>
    <p:extLst>
      <p:ext uri="{BB962C8B-B14F-4D97-AF65-F5344CB8AC3E}">
        <p14:creationId xmlns:p14="http://schemas.microsoft.com/office/powerpoint/2010/main" val="419359505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使用块的网络</a:t>
            </a:r>
            <a:r>
              <a:rPr lang="en-US" altLang="zh-CN" sz="2700" b="1" dirty="0">
                <a:solidFill>
                  <a:srgbClr val="494C4F"/>
                </a:solidFill>
                <a:latin typeface="SimHei" charset="0"/>
                <a:ea typeface="SimHei" charset="0"/>
                <a:cs typeface="SimHei" charset="0"/>
              </a:rPr>
              <a:t>(</a:t>
            </a:r>
            <a:r>
              <a:rPr lang="en" altLang="zh-CN" sz="2700" b="1" dirty="0">
                <a:solidFill>
                  <a:srgbClr val="494C4F"/>
                </a:solidFill>
                <a:latin typeface="SimHei" charset="0"/>
                <a:ea typeface="SimHei" charset="0"/>
                <a:cs typeface="SimHei" charset="0"/>
              </a:rPr>
              <a:t>VGG)</a:t>
            </a:r>
            <a:endParaRPr lang="zh-CN" altLang="en-US" sz="2700" b="1" dirty="0">
              <a:solidFill>
                <a:srgbClr val="494C4F"/>
              </a:solidFill>
              <a:latin typeface="SimHei" charset="0"/>
              <a:ea typeface="SimHei" charset="0"/>
              <a:cs typeface="SimHei" charset="0"/>
            </a:endParaRPr>
          </a:p>
        </p:txBody>
      </p:sp>
      <p:sp>
        <p:nvSpPr>
          <p:cNvPr id="8" name="Text Placeholder 2">
            <a:extLst>
              <a:ext uri="{FF2B5EF4-FFF2-40B4-BE49-F238E27FC236}">
                <a16:creationId xmlns:a16="http://schemas.microsoft.com/office/drawing/2014/main" id="{A3952BCF-B51F-104F-BC8B-7C3A12D205E1}"/>
              </a:ext>
            </a:extLst>
          </p:cNvPr>
          <p:cNvSpPr txBox="1"/>
          <p:nvPr/>
        </p:nvSpPr>
        <p:spPr>
          <a:xfrm>
            <a:off x="784190" y="827532"/>
            <a:ext cx="5078186"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一个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VGG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块由一系列卷积层组成，后面再加上用于空间下采样的最大池化层。在最初的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VGG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论文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Simonyan</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&amp; Zisserman, 2014]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中，作者使用了带有  </a:t>
            </a:r>
            <a:r>
              <a:rPr lang="en-US" altLang="zh-CN" sz="1400" dirty="0">
                <a:solidFill>
                  <a:schemeClr val="accent1"/>
                </a:solidFill>
                <a:latin typeface="Times New Roman" panose="02020603050405020304" pitchFamily="18" charset="0"/>
                <a:ea typeface="宋体" charset="0"/>
                <a:cs typeface="Times New Roman" panose="02020603050405020304" pitchFamily="18" charset="0"/>
              </a:rPr>
              <a:t>3×3  </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卷积核</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、填充为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保持高度和宽度</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的卷积层，和带有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2×2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池化窗口、步幅为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2</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每个块后的分辨率减半</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的最大池化层。</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与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AlexNet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LeNet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一样，</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VGG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网络可以分为两部分：第一部分主要由卷积层和池化层组成，第二部分由全连接层组成。</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原始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VGG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网络有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5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个卷积块，其中前两个块各有一个卷积层，后三个块各包含两个卷积层。 第一个模块有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64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个输出通道，每个后续模块将</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输出通道数量翻倍</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，直到该数字达到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512</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。由于该网络使用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8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个卷积层和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3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个全连接层，因此它通常被称为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VGG-11</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
        <p:nvSpPr>
          <p:cNvPr id="5" name="矩形 4">
            <a:extLst>
              <a:ext uri="{FF2B5EF4-FFF2-40B4-BE49-F238E27FC236}">
                <a16:creationId xmlns:a16="http://schemas.microsoft.com/office/drawing/2014/main" id="{AF356FA6-A38D-CD40-AFAD-F7D17D606F5D}"/>
              </a:ext>
            </a:extLst>
          </p:cNvPr>
          <p:cNvSpPr/>
          <p:nvPr/>
        </p:nvSpPr>
        <p:spPr>
          <a:xfrm>
            <a:off x="5862376" y="3539546"/>
            <a:ext cx="3281623" cy="830997"/>
          </a:xfrm>
          <a:prstGeom prst="rect">
            <a:avLst/>
          </a:prstGeom>
        </p:spPr>
        <p:txBody>
          <a:bodyPr wrap="square">
            <a:spAutoFit/>
          </a:bodyPr>
          <a:lstStyle/>
          <a:p>
            <a:pPr marL="171450" indent="-171450">
              <a:buFont typeface="Arial" panose="020B0604020202020204" pitchFamily="34" charset="0"/>
              <a:buChar char="•"/>
            </a:pPr>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Simonyan</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 K., &amp; Zisserman, A. (2014). Very deep convolutional networks for large-scale image recognition. </a:t>
            </a:r>
            <a:r>
              <a:rPr lang="en" altLang="zh-CN" sz="1200" i="1" dirty="0" err="1">
                <a:solidFill>
                  <a:srgbClr val="636D78"/>
                </a:solidFill>
                <a:latin typeface="Times New Roman" panose="02020603050405020304" pitchFamily="18" charset="0"/>
                <a:ea typeface="宋体" charset="0"/>
                <a:cs typeface="Times New Roman" panose="02020603050405020304" pitchFamily="18" charset="0"/>
              </a:rPr>
              <a:t>arXiv</a:t>
            </a:r>
            <a:r>
              <a:rPr lang="en" altLang="zh-CN" sz="1200" i="1" dirty="0">
                <a:solidFill>
                  <a:srgbClr val="636D78"/>
                </a:solidFill>
                <a:latin typeface="Times New Roman" panose="02020603050405020304" pitchFamily="18" charset="0"/>
                <a:ea typeface="宋体" charset="0"/>
                <a:cs typeface="Times New Roman" panose="02020603050405020304" pitchFamily="18" charset="0"/>
              </a:rPr>
              <a:t> preprint arXiv:1409.1556.</a:t>
            </a:r>
            <a:endParaRPr lang="zh-CN" altLang="en-US" sz="1200" i="1"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2" name="图片 1">
            <a:extLst>
              <a:ext uri="{FF2B5EF4-FFF2-40B4-BE49-F238E27FC236}">
                <a16:creationId xmlns:a16="http://schemas.microsoft.com/office/drawing/2014/main" id="{768C23B2-D7AE-2F42-8D8D-2BE752E9D023}"/>
              </a:ext>
            </a:extLst>
          </p:cNvPr>
          <p:cNvPicPr>
            <a:picLocks noChangeAspect="1"/>
          </p:cNvPicPr>
          <p:nvPr/>
        </p:nvPicPr>
        <p:blipFill>
          <a:blip r:embed="rId3"/>
          <a:stretch>
            <a:fillRect/>
          </a:stretch>
        </p:blipFill>
        <p:spPr>
          <a:xfrm>
            <a:off x="5862377" y="749643"/>
            <a:ext cx="3119702" cy="2712014"/>
          </a:xfrm>
          <a:prstGeom prst="rect">
            <a:avLst/>
          </a:prstGeom>
        </p:spPr>
      </p:pic>
      <p:pic>
        <p:nvPicPr>
          <p:cNvPr id="7" name="图片 6">
            <a:extLst>
              <a:ext uri="{FF2B5EF4-FFF2-40B4-BE49-F238E27FC236}">
                <a16:creationId xmlns:a16="http://schemas.microsoft.com/office/drawing/2014/main" id="{107D6C2D-88C8-EC48-9FB0-267EDE1A9EA0}"/>
              </a:ext>
            </a:extLst>
          </p:cNvPr>
          <p:cNvPicPr>
            <a:picLocks noChangeAspect="1"/>
          </p:cNvPicPr>
          <p:nvPr/>
        </p:nvPicPr>
        <p:blipFill rotWithShape="1">
          <a:blip r:embed="rId4"/>
          <a:srcRect l="39608" t="4197" r="-49" b="25791"/>
          <a:stretch>
            <a:fillRect/>
          </a:stretch>
        </p:blipFill>
        <p:spPr>
          <a:xfrm>
            <a:off x="2915198" y="4073768"/>
            <a:ext cx="1434465" cy="875665"/>
          </a:xfrm>
          <a:prstGeom prst="rect">
            <a:avLst/>
          </a:prstGeom>
        </p:spPr>
      </p:pic>
    </p:spTree>
    <p:extLst>
      <p:ext uri="{BB962C8B-B14F-4D97-AF65-F5344CB8AC3E}">
        <p14:creationId xmlns:p14="http://schemas.microsoft.com/office/powerpoint/2010/main" val="289325568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网络中的网络 </a:t>
            </a:r>
            <a:r>
              <a:rPr lang="en-US" altLang="zh-CN" sz="2700" b="1" dirty="0">
                <a:solidFill>
                  <a:srgbClr val="494C4F"/>
                </a:solidFill>
                <a:latin typeface="SimHei" charset="0"/>
                <a:ea typeface="SimHei" charset="0"/>
                <a:cs typeface="SimHei" charset="0"/>
              </a:rPr>
              <a:t>(</a:t>
            </a:r>
            <a:r>
              <a:rPr lang="en" altLang="zh-CN" sz="2700" b="1" dirty="0" err="1">
                <a:solidFill>
                  <a:srgbClr val="494C4F"/>
                </a:solidFill>
                <a:latin typeface="SimHei" charset="0"/>
                <a:ea typeface="SimHei" charset="0"/>
                <a:cs typeface="SimHei" charset="0"/>
              </a:rPr>
              <a:t>NiN</a:t>
            </a:r>
            <a:r>
              <a:rPr lang="en" altLang="zh-CN" sz="2700" b="1" dirty="0">
                <a:solidFill>
                  <a:srgbClr val="494C4F"/>
                </a:solidFill>
                <a:latin typeface="SimHei" charset="0"/>
                <a:ea typeface="SimHei" charset="0"/>
                <a:cs typeface="SimHei" charset="0"/>
              </a:rPr>
              <a:t>)</a:t>
            </a:r>
            <a:endParaRPr lang="zh-CN" altLang="en-US" sz="2700" b="1" dirty="0">
              <a:solidFill>
                <a:srgbClr val="494C4F"/>
              </a:solidFill>
              <a:latin typeface="SimHei" charset="0"/>
              <a:ea typeface="SimHei" charset="0"/>
              <a:cs typeface="SimHei" charset="0"/>
            </a:endParaRPr>
          </a:p>
        </p:txBody>
      </p:sp>
      <p:sp>
        <p:nvSpPr>
          <p:cNvPr id="8" name="Text Placeholder 2">
            <a:extLst>
              <a:ext uri="{FF2B5EF4-FFF2-40B4-BE49-F238E27FC236}">
                <a16:creationId xmlns:a16="http://schemas.microsoft.com/office/drawing/2014/main" id="{A3952BCF-B51F-104F-BC8B-7C3A12D205E1}"/>
              </a:ext>
            </a:extLst>
          </p:cNvPr>
          <p:cNvSpPr txBox="1"/>
          <p:nvPr/>
        </p:nvSpPr>
        <p:spPr>
          <a:xfrm>
            <a:off x="1045446" y="811203"/>
            <a:ext cx="6245261"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AlexNet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和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VGG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对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LeNet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的改进主要在于如何扩大和加深这两个模块。即串联多个由卷积层和“全连接”层构成的小网络来构建一个深层网络。</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网络中的网络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NiN</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提供了一个非常简单的解决方案：</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在每个像素的通道上分别使用多层感知机</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[Lin et al., 2013]</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回想一下，卷积层的输入和输出由四维张量组成，张量的每个轴分别对应样本、通道、高度和宽度。 另外，全连接层的输入和输出通常是分别对应于样本和特征的二维张量。</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NiN</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的想法是在每个像素位置（针对每个高度和宽度）应用一个全连接层。 如果我们将权重连接到每个空间位置，我们可以将其视为  </a:t>
            </a:r>
            <a:r>
              <a:rPr lang="en-US" altLang="zh-CN" sz="1400" dirty="0">
                <a:solidFill>
                  <a:schemeClr val="accent1"/>
                </a:solidFill>
                <a:latin typeface="Times New Roman" panose="02020603050405020304" pitchFamily="18" charset="0"/>
                <a:ea typeface="宋体" charset="0"/>
                <a:cs typeface="Times New Roman" panose="02020603050405020304" pitchFamily="18" charset="0"/>
              </a:rPr>
              <a:t>1×1  </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卷积层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如上一讲中所述</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，或作为在每个像素位置上独立作用的全连接层。 从另一个角度看，</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即将空间维度中的每个像素视为单个样本，将通道维度视为不同特征 </a:t>
            </a:r>
            <a:r>
              <a:rPr lang="en-US" altLang="zh-CN" sz="1400" dirty="0">
                <a:solidFill>
                  <a:schemeClr val="accent1"/>
                </a:solidFill>
                <a:latin typeface="Times New Roman" panose="02020603050405020304" pitchFamily="18" charset="0"/>
                <a:ea typeface="宋体" charset="0"/>
                <a:cs typeface="Times New Roman" panose="02020603050405020304" pitchFamily="18" charset="0"/>
              </a:rPr>
              <a:t>(feature)</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
        <p:nvSpPr>
          <p:cNvPr id="9" name="矩形 8">
            <a:extLst>
              <a:ext uri="{FF2B5EF4-FFF2-40B4-BE49-F238E27FC236}">
                <a16:creationId xmlns:a16="http://schemas.microsoft.com/office/drawing/2014/main" id="{4923C145-0833-2A40-A6A0-AC69F9D15CDA}"/>
              </a:ext>
            </a:extLst>
          </p:cNvPr>
          <p:cNvSpPr/>
          <p:nvPr/>
        </p:nvSpPr>
        <p:spPr>
          <a:xfrm>
            <a:off x="1045446" y="4523598"/>
            <a:ext cx="6236082" cy="276999"/>
          </a:xfrm>
          <a:prstGeom prst="rect">
            <a:avLst/>
          </a:prstGeom>
        </p:spPr>
        <p:txBody>
          <a:bodyPr wrap="square">
            <a:spAutoFit/>
          </a:bodyPr>
          <a:lstStyle/>
          <a:p>
            <a:pPr marL="171450" indent="-171450">
              <a:buFont typeface="Arial" panose="020B0604020202020204" pitchFamily="34" charset="0"/>
              <a:buChar char="•"/>
            </a:pPr>
            <a:r>
              <a:rPr lang="en" altLang="zh-CN" sz="1200" dirty="0">
                <a:solidFill>
                  <a:srgbClr val="636D78"/>
                </a:solidFill>
                <a:latin typeface="Times New Roman" panose="02020603050405020304" pitchFamily="18" charset="0"/>
                <a:ea typeface="宋体" charset="0"/>
                <a:cs typeface="Times New Roman" panose="02020603050405020304" pitchFamily="18" charset="0"/>
              </a:rPr>
              <a:t>Lin, M., Chen, Q., &amp; Yan, S. (2013). Network in network. </a:t>
            </a:r>
            <a:r>
              <a:rPr lang="en" altLang="zh-CN" sz="1200" i="1" dirty="0" err="1">
                <a:solidFill>
                  <a:srgbClr val="636D78"/>
                </a:solidFill>
                <a:latin typeface="Times New Roman" panose="02020603050405020304" pitchFamily="18" charset="0"/>
                <a:ea typeface="宋体" charset="0"/>
                <a:cs typeface="Times New Roman" panose="02020603050405020304" pitchFamily="18" charset="0"/>
              </a:rPr>
              <a:t>arXiv</a:t>
            </a:r>
            <a:r>
              <a:rPr lang="en" altLang="zh-CN" sz="1200" i="1" dirty="0">
                <a:solidFill>
                  <a:srgbClr val="636D78"/>
                </a:solidFill>
                <a:latin typeface="Times New Roman" panose="02020603050405020304" pitchFamily="18" charset="0"/>
                <a:ea typeface="宋体" charset="0"/>
                <a:cs typeface="Times New Roman" panose="02020603050405020304" pitchFamily="18" charset="0"/>
              </a:rPr>
              <a:t> preprint arXiv:1312.4400</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a:t>
            </a:r>
            <a:endParaRPr lang="zh-CN" altLang="en-US" sz="1200" i="1"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4" name="图片 3">
            <a:extLst>
              <a:ext uri="{FF2B5EF4-FFF2-40B4-BE49-F238E27FC236}">
                <a16:creationId xmlns:a16="http://schemas.microsoft.com/office/drawing/2014/main" id="{0418F2F6-F93E-DC42-A774-EE488E5E787C}"/>
              </a:ext>
            </a:extLst>
          </p:cNvPr>
          <p:cNvPicPr>
            <a:picLocks noChangeAspect="1"/>
          </p:cNvPicPr>
          <p:nvPr/>
        </p:nvPicPr>
        <p:blipFill>
          <a:blip r:embed="rId3"/>
          <a:stretch>
            <a:fillRect/>
          </a:stretch>
        </p:blipFill>
        <p:spPr>
          <a:xfrm>
            <a:off x="7281528" y="2010176"/>
            <a:ext cx="1705654" cy="1314449"/>
          </a:xfrm>
          <a:prstGeom prst="rect">
            <a:avLst/>
          </a:prstGeom>
        </p:spPr>
      </p:pic>
    </p:spTree>
    <p:extLst>
      <p:ext uri="{BB962C8B-B14F-4D97-AF65-F5344CB8AC3E}">
        <p14:creationId xmlns:p14="http://schemas.microsoft.com/office/powerpoint/2010/main" val="92253230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网络中的网络 </a:t>
            </a:r>
            <a:r>
              <a:rPr lang="en-US" altLang="zh-CN" sz="2700" b="1" dirty="0">
                <a:solidFill>
                  <a:srgbClr val="494C4F"/>
                </a:solidFill>
                <a:latin typeface="SimHei" charset="0"/>
                <a:ea typeface="SimHei" charset="0"/>
                <a:cs typeface="SimHei" charset="0"/>
              </a:rPr>
              <a:t>(</a:t>
            </a:r>
            <a:r>
              <a:rPr lang="en" altLang="zh-CN" sz="2700" b="1" dirty="0" err="1">
                <a:solidFill>
                  <a:srgbClr val="494C4F"/>
                </a:solidFill>
                <a:latin typeface="SimHei" charset="0"/>
                <a:ea typeface="SimHei" charset="0"/>
                <a:cs typeface="SimHei" charset="0"/>
              </a:rPr>
              <a:t>NiN</a:t>
            </a:r>
            <a:r>
              <a:rPr lang="en" altLang="zh-CN" sz="2700" b="1" dirty="0">
                <a:solidFill>
                  <a:srgbClr val="494C4F"/>
                </a:solidFill>
                <a:latin typeface="SimHei" charset="0"/>
                <a:ea typeface="SimHei" charset="0"/>
                <a:cs typeface="SimHei" charset="0"/>
              </a:rPr>
              <a:t>)</a:t>
            </a:r>
            <a:endParaRPr lang="zh-CN" altLang="en-US" sz="2700" b="1" dirty="0">
              <a:solidFill>
                <a:srgbClr val="494C4F"/>
              </a:solidFill>
              <a:latin typeface="SimHei" charset="0"/>
              <a:ea typeface="SimHei" charset="0"/>
              <a:cs typeface="SimHei" charset="0"/>
            </a:endParaRPr>
          </a:p>
        </p:txBody>
      </p:sp>
      <p:sp>
        <p:nvSpPr>
          <p:cNvPr id="8" name="Text Placeholder 2">
            <a:extLst>
              <a:ext uri="{FF2B5EF4-FFF2-40B4-BE49-F238E27FC236}">
                <a16:creationId xmlns:a16="http://schemas.microsoft.com/office/drawing/2014/main" id="{A3952BCF-B51F-104F-BC8B-7C3A12D205E1}"/>
              </a:ext>
            </a:extLst>
          </p:cNvPr>
          <p:cNvSpPr txBox="1"/>
          <p:nvPr/>
        </p:nvSpPr>
        <p:spPr>
          <a:xfrm>
            <a:off x="784190" y="827532"/>
            <a:ext cx="6743282"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NiN</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块以一个普通卷积层开始，后面是两个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1×1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的卷积层。这两个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1×1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卷积层充当带有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ReLU</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激活函数的逐像素全连接层。 第一层的卷积窗口形状通常由用户设置。 随后的卷积窗口形状固定为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1×1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
        <p:nvSpPr>
          <p:cNvPr id="9" name="矩形 8">
            <a:extLst>
              <a:ext uri="{FF2B5EF4-FFF2-40B4-BE49-F238E27FC236}">
                <a16:creationId xmlns:a16="http://schemas.microsoft.com/office/drawing/2014/main" id="{4923C145-0833-2A40-A6A0-AC69F9D15CDA}"/>
              </a:ext>
            </a:extLst>
          </p:cNvPr>
          <p:cNvSpPr/>
          <p:nvPr/>
        </p:nvSpPr>
        <p:spPr>
          <a:xfrm>
            <a:off x="784190" y="3669461"/>
            <a:ext cx="3234369" cy="461665"/>
          </a:xfrm>
          <a:prstGeom prst="rect">
            <a:avLst/>
          </a:prstGeom>
        </p:spPr>
        <p:txBody>
          <a:bodyPr wrap="square">
            <a:spAutoFit/>
          </a:bodyPr>
          <a:lstStyle/>
          <a:p>
            <a:pPr marL="171450" indent="-171450">
              <a:buFont typeface="Arial" panose="020B0604020202020204" pitchFamily="34" charset="0"/>
              <a:buChar char="•"/>
            </a:pPr>
            <a:r>
              <a:rPr lang="en" altLang="zh-CN" sz="1200" dirty="0">
                <a:solidFill>
                  <a:srgbClr val="636D78"/>
                </a:solidFill>
                <a:latin typeface="Times New Roman" panose="02020603050405020304" pitchFamily="18" charset="0"/>
                <a:ea typeface="宋体" charset="0"/>
                <a:cs typeface="Times New Roman" panose="02020603050405020304" pitchFamily="18" charset="0"/>
              </a:rPr>
              <a:t>Lin, M., Chen, Q., &amp; Yan, S. (2013). Network in network. </a:t>
            </a:r>
            <a:r>
              <a:rPr lang="en" altLang="zh-CN" sz="1200" i="1" dirty="0" err="1">
                <a:solidFill>
                  <a:srgbClr val="636D78"/>
                </a:solidFill>
                <a:latin typeface="Times New Roman" panose="02020603050405020304" pitchFamily="18" charset="0"/>
                <a:ea typeface="宋体" charset="0"/>
                <a:cs typeface="Times New Roman" panose="02020603050405020304" pitchFamily="18" charset="0"/>
              </a:rPr>
              <a:t>arXiv</a:t>
            </a:r>
            <a:r>
              <a:rPr lang="en" altLang="zh-CN" sz="1200" i="1" dirty="0">
                <a:solidFill>
                  <a:srgbClr val="636D78"/>
                </a:solidFill>
                <a:latin typeface="Times New Roman" panose="02020603050405020304" pitchFamily="18" charset="0"/>
                <a:ea typeface="宋体" charset="0"/>
                <a:cs typeface="Times New Roman" panose="02020603050405020304" pitchFamily="18" charset="0"/>
              </a:rPr>
              <a:t> preprint arXiv:1312.4400</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a:t>
            </a:r>
            <a:endParaRPr lang="zh-CN" altLang="en-US" sz="1200" i="1"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3" name="图片 2">
            <a:extLst>
              <a:ext uri="{FF2B5EF4-FFF2-40B4-BE49-F238E27FC236}">
                <a16:creationId xmlns:a16="http://schemas.microsoft.com/office/drawing/2014/main" id="{906158EB-3173-2240-B56C-8C3A03C9F25D}"/>
              </a:ext>
            </a:extLst>
          </p:cNvPr>
          <p:cNvPicPr>
            <a:picLocks noChangeAspect="1"/>
          </p:cNvPicPr>
          <p:nvPr/>
        </p:nvPicPr>
        <p:blipFill>
          <a:blip r:embed="rId3"/>
          <a:stretch>
            <a:fillRect/>
          </a:stretch>
        </p:blipFill>
        <p:spPr>
          <a:xfrm>
            <a:off x="4055720" y="549152"/>
            <a:ext cx="4675030" cy="4247034"/>
          </a:xfrm>
          <a:prstGeom prst="rect">
            <a:avLst/>
          </a:prstGeom>
        </p:spPr>
      </p:pic>
      <p:sp>
        <p:nvSpPr>
          <p:cNvPr id="10" name="Text Placeholder 2">
            <a:extLst>
              <a:ext uri="{FF2B5EF4-FFF2-40B4-BE49-F238E27FC236}">
                <a16:creationId xmlns:a16="http://schemas.microsoft.com/office/drawing/2014/main" id="{1AA40374-2823-A348-8FE2-A3BEC8224AFA}"/>
              </a:ext>
            </a:extLst>
          </p:cNvPr>
          <p:cNvSpPr txBox="1"/>
          <p:nvPr/>
        </p:nvSpPr>
        <p:spPr>
          <a:xfrm>
            <a:off x="784190" y="1755320"/>
            <a:ext cx="4645060" cy="300004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最初的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NiN</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网络是在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AlexNet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后不久提出的，显然从中得到了一些启示。</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NiN</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使用窗口形状为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11×11</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5×5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和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3×3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的卷积层，输出通道数量与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AlexNet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中的相同。 </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每个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NiN</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块后有一个最大池化层，池化窗口形状为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3×3</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，步幅为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2</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Tree>
    <p:extLst>
      <p:ext uri="{BB962C8B-B14F-4D97-AF65-F5344CB8AC3E}">
        <p14:creationId xmlns:p14="http://schemas.microsoft.com/office/powerpoint/2010/main" val="371783835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A0A045B9-575F-8340-9889-7040845C076B}"/>
              </a:ext>
            </a:extLst>
          </p:cNvPr>
          <p:cNvPicPr>
            <a:picLocks noChangeAspect="1"/>
          </p:cNvPicPr>
          <p:nvPr/>
        </p:nvPicPr>
        <p:blipFill rotWithShape="1">
          <a:blip r:embed="rId3"/>
          <a:srcRect l="39608" t="4197" r="-49" b="25791"/>
          <a:stretch>
            <a:fillRect/>
          </a:stretch>
        </p:blipFill>
        <p:spPr>
          <a:xfrm>
            <a:off x="1848340" y="2646333"/>
            <a:ext cx="1434465" cy="875665"/>
          </a:xfrm>
          <a:prstGeom prst="rect">
            <a:avLst/>
          </a:prstGeom>
        </p:spPr>
      </p:pic>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网络中的网络 </a:t>
            </a:r>
            <a:r>
              <a:rPr lang="en-US" altLang="zh-CN" sz="2700" b="1" dirty="0">
                <a:solidFill>
                  <a:srgbClr val="494C4F"/>
                </a:solidFill>
                <a:latin typeface="SimHei" charset="0"/>
                <a:ea typeface="SimHei" charset="0"/>
                <a:cs typeface="SimHei" charset="0"/>
              </a:rPr>
              <a:t>(</a:t>
            </a:r>
            <a:r>
              <a:rPr lang="en" altLang="zh-CN" sz="2700" b="1" dirty="0" err="1">
                <a:solidFill>
                  <a:srgbClr val="494C4F"/>
                </a:solidFill>
                <a:latin typeface="SimHei" charset="0"/>
                <a:ea typeface="SimHei" charset="0"/>
                <a:cs typeface="SimHei" charset="0"/>
              </a:rPr>
              <a:t>NiN</a:t>
            </a:r>
            <a:r>
              <a:rPr lang="en" altLang="zh-CN" sz="2700" b="1" dirty="0">
                <a:solidFill>
                  <a:srgbClr val="494C4F"/>
                </a:solidFill>
                <a:latin typeface="SimHei" charset="0"/>
                <a:ea typeface="SimHei" charset="0"/>
                <a:cs typeface="SimHei" charset="0"/>
              </a:rPr>
              <a:t>)</a:t>
            </a:r>
            <a:endParaRPr lang="zh-CN" altLang="en-US" sz="2700" b="1" dirty="0">
              <a:solidFill>
                <a:srgbClr val="494C4F"/>
              </a:solidFill>
              <a:latin typeface="SimHei" charset="0"/>
              <a:ea typeface="SimHei" charset="0"/>
              <a:cs typeface="SimHei" charset="0"/>
            </a:endParaRPr>
          </a:p>
        </p:txBody>
      </p:sp>
      <p:sp>
        <p:nvSpPr>
          <p:cNvPr id="8" name="Text Placeholder 2">
            <a:extLst>
              <a:ext uri="{FF2B5EF4-FFF2-40B4-BE49-F238E27FC236}">
                <a16:creationId xmlns:a16="http://schemas.microsoft.com/office/drawing/2014/main" id="{A3952BCF-B51F-104F-BC8B-7C3A12D205E1}"/>
              </a:ext>
            </a:extLst>
          </p:cNvPr>
          <p:cNvSpPr txBox="1"/>
          <p:nvPr/>
        </p:nvSpPr>
        <p:spPr>
          <a:xfrm>
            <a:off x="784190" y="788587"/>
            <a:ext cx="6531010"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NiN</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和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AlexNet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之间的一个显著区别是</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 </a:t>
            </a:r>
            <a:r>
              <a:rPr lang="en-US" altLang="zh-CN" sz="1400" dirty="0" err="1">
                <a:solidFill>
                  <a:schemeClr val="accent1"/>
                </a:solidFill>
                <a:latin typeface="Times New Roman" panose="02020603050405020304" pitchFamily="18" charset="0"/>
                <a:ea typeface="宋体" charset="0"/>
                <a:cs typeface="Times New Roman" panose="02020603050405020304" pitchFamily="18" charset="0"/>
              </a:rPr>
              <a:t>NiN</a:t>
            </a:r>
            <a:r>
              <a:rPr lang="en-US" altLang="zh-CN" sz="1400" dirty="0">
                <a:solidFill>
                  <a:schemeClr val="accent1"/>
                </a:solidFill>
                <a:latin typeface="Times New Roman" panose="02020603050405020304" pitchFamily="18" charset="0"/>
                <a:ea typeface="宋体" charset="0"/>
                <a:cs typeface="Times New Roman" panose="02020603050405020304" pitchFamily="18" charset="0"/>
              </a:rPr>
              <a:t> </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完全取消了全连接层</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相反，</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NiN</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使用一个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NiN</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块，其</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输出通道数等于标签类别的数量</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最后放一个全局平均池化层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(global average pooling layer)</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，生成一个多元逻辑向量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(logits)</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NiN</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设计的一个优点是，它</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显著减少了模型所需参数的数量</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。然而，在实践中，这种设计有时会增加训练模型的时间。</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
        <p:nvSpPr>
          <p:cNvPr id="9" name="矩形 8">
            <a:extLst>
              <a:ext uri="{FF2B5EF4-FFF2-40B4-BE49-F238E27FC236}">
                <a16:creationId xmlns:a16="http://schemas.microsoft.com/office/drawing/2014/main" id="{4923C145-0833-2A40-A6A0-AC69F9D15CDA}"/>
              </a:ext>
            </a:extLst>
          </p:cNvPr>
          <p:cNvSpPr/>
          <p:nvPr/>
        </p:nvSpPr>
        <p:spPr>
          <a:xfrm>
            <a:off x="784190" y="3669461"/>
            <a:ext cx="3234369" cy="461665"/>
          </a:xfrm>
          <a:prstGeom prst="rect">
            <a:avLst/>
          </a:prstGeom>
        </p:spPr>
        <p:txBody>
          <a:bodyPr wrap="square">
            <a:spAutoFit/>
          </a:bodyPr>
          <a:lstStyle/>
          <a:p>
            <a:pPr marL="171450" indent="-171450">
              <a:buFont typeface="Arial" panose="020B0604020202020204" pitchFamily="34" charset="0"/>
              <a:buChar char="•"/>
            </a:pPr>
            <a:r>
              <a:rPr lang="en" altLang="zh-CN" sz="1200" dirty="0">
                <a:solidFill>
                  <a:srgbClr val="636D78"/>
                </a:solidFill>
                <a:latin typeface="Times New Roman" panose="02020603050405020304" pitchFamily="18" charset="0"/>
                <a:ea typeface="宋体" charset="0"/>
                <a:cs typeface="Times New Roman" panose="02020603050405020304" pitchFamily="18" charset="0"/>
              </a:rPr>
              <a:t>Lin, M., Chen, Q., &amp; Yan, S. (2013). Network in network. </a:t>
            </a:r>
            <a:r>
              <a:rPr lang="en" altLang="zh-CN" sz="1200" i="1" dirty="0" err="1">
                <a:solidFill>
                  <a:srgbClr val="636D78"/>
                </a:solidFill>
                <a:latin typeface="Times New Roman" panose="02020603050405020304" pitchFamily="18" charset="0"/>
                <a:ea typeface="宋体" charset="0"/>
                <a:cs typeface="Times New Roman" panose="02020603050405020304" pitchFamily="18" charset="0"/>
              </a:rPr>
              <a:t>arXiv</a:t>
            </a:r>
            <a:r>
              <a:rPr lang="en" altLang="zh-CN" sz="1200" i="1" dirty="0">
                <a:solidFill>
                  <a:srgbClr val="636D78"/>
                </a:solidFill>
                <a:latin typeface="Times New Roman" panose="02020603050405020304" pitchFamily="18" charset="0"/>
                <a:ea typeface="宋体" charset="0"/>
                <a:cs typeface="Times New Roman" panose="02020603050405020304" pitchFamily="18" charset="0"/>
              </a:rPr>
              <a:t> preprint arXiv:1312.4400</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a:t>
            </a:r>
            <a:endParaRPr lang="zh-CN" altLang="en-US" sz="1200" i="1"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11" name="图片 10">
            <a:extLst>
              <a:ext uri="{FF2B5EF4-FFF2-40B4-BE49-F238E27FC236}">
                <a16:creationId xmlns:a16="http://schemas.microsoft.com/office/drawing/2014/main" id="{1C225D50-42FB-7B4D-80DF-0CE58311E7BD}"/>
              </a:ext>
            </a:extLst>
          </p:cNvPr>
          <p:cNvPicPr>
            <a:picLocks noChangeAspect="1"/>
          </p:cNvPicPr>
          <p:nvPr/>
        </p:nvPicPr>
        <p:blipFill>
          <a:blip r:embed="rId4"/>
          <a:stretch>
            <a:fillRect/>
          </a:stretch>
        </p:blipFill>
        <p:spPr>
          <a:xfrm>
            <a:off x="4055720" y="549152"/>
            <a:ext cx="4675030" cy="4247034"/>
          </a:xfrm>
          <a:prstGeom prst="rect">
            <a:avLst/>
          </a:prstGeom>
        </p:spPr>
      </p:pic>
    </p:spTree>
    <p:extLst>
      <p:ext uri="{BB962C8B-B14F-4D97-AF65-F5344CB8AC3E}">
        <p14:creationId xmlns:p14="http://schemas.microsoft.com/office/powerpoint/2010/main" val="118170090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含并行连结的网络 </a:t>
            </a:r>
            <a:r>
              <a:rPr lang="en-US" altLang="zh-CN" sz="2700" b="1" dirty="0">
                <a:solidFill>
                  <a:srgbClr val="494C4F"/>
                </a:solidFill>
                <a:latin typeface="SimHei" charset="0"/>
                <a:ea typeface="SimHei" charset="0"/>
                <a:cs typeface="SimHei" charset="0"/>
              </a:rPr>
              <a:t>(</a:t>
            </a:r>
            <a:r>
              <a:rPr lang="en" altLang="zh-CN" sz="2700" b="1" dirty="0" err="1">
                <a:solidFill>
                  <a:srgbClr val="494C4F"/>
                </a:solidFill>
                <a:latin typeface="SimHei" charset="0"/>
                <a:ea typeface="SimHei" charset="0"/>
                <a:cs typeface="SimHei" charset="0"/>
              </a:rPr>
              <a:t>GoogLeNet</a:t>
            </a:r>
            <a:r>
              <a:rPr lang="en" altLang="zh-CN" sz="2700" b="1" dirty="0">
                <a:solidFill>
                  <a:srgbClr val="494C4F"/>
                </a:solidFill>
                <a:latin typeface="SimHei" charset="0"/>
                <a:ea typeface="SimHei" charset="0"/>
                <a:cs typeface="SimHei" charset="0"/>
              </a:rPr>
              <a:t>)</a:t>
            </a:r>
            <a:endParaRPr lang="zh-CN" altLang="en-US" sz="2700" b="1" dirty="0">
              <a:solidFill>
                <a:srgbClr val="494C4F"/>
              </a:solidFill>
              <a:latin typeface="SimHei" charset="0"/>
              <a:ea typeface="SimHei" charset="0"/>
              <a:cs typeface="SimHei" charset="0"/>
            </a:endParaRPr>
          </a:p>
        </p:txBody>
      </p:sp>
      <p:sp>
        <p:nvSpPr>
          <p:cNvPr id="8" name="Text Placeholder 2">
            <a:extLst>
              <a:ext uri="{FF2B5EF4-FFF2-40B4-BE49-F238E27FC236}">
                <a16:creationId xmlns:a16="http://schemas.microsoft.com/office/drawing/2014/main" id="{A3952BCF-B51F-104F-BC8B-7C3A12D205E1}"/>
              </a:ext>
            </a:extLst>
          </p:cNvPr>
          <p:cNvSpPr txBox="1"/>
          <p:nvPr/>
        </p:nvSpPr>
        <p:spPr>
          <a:xfrm>
            <a:off x="784189" y="788587"/>
            <a:ext cx="8000581"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2014</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年的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ImageNet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图像识别挑战赛中，一个名叫 </a:t>
            </a:r>
            <a:r>
              <a:rPr lang="en-US" altLang="zh-CN" sz="1400" dirty="0" err="1">
                <a:solidFill>
                  <a:schemeClr val="accent1"/>
                </a:solidFill>
                <a:latin typeface="Times New Roman" panose="02020603050405020304" pitchFamily="18" charset="0"/>
                <a:ea typeface="宋体" charset="0"/>
                <a:cs typeface="Times New Roman" panose="02020603050405020304" pitchFamily="18" charset="0"/>
              </a:rPr>
              <a:t>GoogLeNet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Szegedy</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et al., 2015]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的网络结构大放异彩。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GoogLeNet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吸收了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NiN</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中串联网络的思想，并在此基础上做了改进。 这篇论文的一个重点是解决了什么样大小的卷积核最合适的问题。 毕竟，以前流行的网络使用小到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1×1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，大到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11×11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的卷积核。 此文的一个观点是，</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有时使用不同大小的卷积核组合是有利的</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在本节中，我们将介绍一个稍微简化的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GoogLeNet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版本：我们省略了一些为稳定训练而添加的特殊特性，但是现在有了更好的训练算法，这些特性不是必要的。</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
        <p:nvSpPr>
          <p:cNvPr id="10" name="矩形 9">
            <a:extLst>
              <a:ext uri="{FF2B5EF4-FFF2-40B4-BE49-F238E27FC236}">
                <a16:creationId xmlns:a16="http://schemas.microsoft.com/office/drawing/2014/main" id="{D7203CA2-1D40-7644-9F25-428BDA7C2BAE}"/>
              </a:ext>
            </a:extLst>
          </p:cNvPr>
          <p:cNvSpPr/>
          <p:nvPr/>
        </p:nvSpPr>
        <p:spPr>
          <a:xfrm>
            <a:off x="784189" y="4387543"/>
            <a:ext cx="6041154" cy="646331"/>
          </a:xfrm>
          <a:prstGeom prst="rect">
            <a:avLst/>
          </a:prstGeom>
        </p:spPr>
        <p:txBody>
          <a:bodyPr wrap="square">
            <a:spAutoFit/>
          </a:bodyPr>
          <a:lstStyle/>
          <a:p>
            <a:pPr marL="171450" indent="-171450">
              <a:buFont typeface="Arial" panose="020B0604020202020204" pitchFamily="34" charset="0"/>
              <a:buChar char="•"/>
            </a:pPr>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Szegedy</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 C., Liu, W., Jia, Y., </a:t>
            </a:r>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Sermanet</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 P., Reed, S., </a:t>
            </a:r>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Anguelov</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 D., … </a:t>
            </a:r>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Rabinovich</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 A. (2015). Going deeper with convolutions. </a:t>
            </a:r>
            <a:r>
              <a:rPr lang="en" altLang="zh-CN" sz="1200" i="1" dirty="0">
                <a:solidFill>
                  <a:srgbClr val="636D78"/>
                </a:solidFill>
                <a:latin typeface="Times New Roman" panose="02020603050405020304" pitchFamily="18" charset="0"/>
                <a:ea typeface="宋体" charset="0"/>
                <a:cs typeface="Times New Roman" panose="02020603050405020304" pitchFamily="18" charset="0"/>
              </a:rPr>
              <a:t>Proceedings of the IEEE conference on computer vision and pattern recognition </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(pp. 1–9).</a:t>
            </a:r>
            <a:endParaRPr lang="zh-CN" altLang="en-US" sz="1200" i="1"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13" name="图片 12">
            <a:extLst>
              <a:ext uri="{FF2B5EF4-FFF2-40B4-BE49-F238E27FC236}">
                <a16:creationId xmlns:a16="http://schemas.microsoft.com/office/drawing/2014/main" id="{56BF448C-C5FB-AB40-9B36-19A5B9E753F5}"/>
              </a:ext>
            </a:extLst>
          </p:cNvPr>
          <p:cNvPicPr>
            <a:picLocks noChangeAspect="1"/>
          </p:cNvPicPr>
          <p:nvPr/>
        </p:nvPicPr>
        <p:blipFill>
          <a:blip r:embed="rId3"/>
          <a:stretch>
            <a:fillRect/>
          </a:stretch>
        </p:blipFill>
        <p:spPr>
          <a:xfrm>
            <a:off x="2414028" y="2914650"/>
            <a:ext cx="4545209" cy="1350898"/>
          </a:xfrm>
          <a:prstGeom prst="rect">
            <a:avLst/>
          </a:prstGeom>
        </p:spPr>
      </p:pic>
    </p:spTree>
    <p:extLst>
      <p:ext uri="{BB962C8B-B14F-4D97-AF65-F5344CB8AC3E}">
        <p14:creationId xmlns:p14="http://schemas.microsoft.com/office/powerpoint/2010/main" val="223400707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含并行连结的网络 </a:t>
            </a:r>
            <a:r>
              <a:rPr lang="en-US" altLang="zh-CN" sz="2700" b="1" dirty="0">
                <a:solidFill>
                  <a:srgbClr val="494C4F"/>
                </a:solidFill>
                <a:latin typeface="SimHei" charset="0"/>
                <a:ea typeface="SimHei" charset="0"/>
                <a:cs typeface="SimHei" charset="0"/>
              </a:rPr>
              <a:t>(</a:t>
            </a:r>
            <a:r>
              <a:rPr lang="en" altLang="zh-CN" sz="2700" b="1" dirty="0" err="1">
                <a:solidFill>
                  <a:srgbClr val="494C4F"/>
                </a:solidFill>
                <a:latin typeface="SimHei" charset="0"/>
                <a:ea typeface="SimHei" charset="0"/>
                <a:cs typeface="SimHei" charset="0"/>
              </a:rPr>
              <a:t>GoogLeNet</a:t>
            </a:r>
            <a:r>
              <a:rPr lang="en" altLang="zh-CN" sz="2700" b="1" dirty="0">
                <a:solidFill>
                  <a:srgbClr val="494C4F"/>
                </a:solidFill>
                <a:latin typeface="SimHei" charset="0"/>
                <a:ea typeface="SimHei" charset="0"/>
                <a:cs typeface="SimHei" charset="0"/>
              </a:rPr>
              <a:t>)</a:t>
            </a:r>
            <a:endParaRPr lang="zh-CN" altLang="en-US" sz="2700" b="1" dirty="0">
              <a:solidFill>
                <a:srgbClr val="494C4F"/>
              </a:solidFill>
              <a:latin typeface="SimHei" charset="0"/>
              <a:ea typeface="SimHei" charset="0"/>
              <a:cs typeface="SimHei" charset="0"/>
            </a:endParaRPr>
          </a:p>
        </p:txBody>
      </p:sp>
      <p:sp>
        <p:nvSpPr>
          <p:cNvPr id="8" name="Text Placeholder 2">
            <a:extLst>
              <a:ext uri="{FF2B5EF4-FFF2-40B4-BE49-F238E27FC236}">
                <a16:creationId xmlns:a16="http://schemas.microsoft.com/office/drawing/2014/main" id="{A3952BCF-B51F-104F-BC8B-7C3A12D205E1}"/>
              </a:ext>
            </a:extLst>
          </p:cNvPr>
          <p:cNvSpPr txBox="1"/>
          <p:nvPr/>
        </p:nvSpPr>
        <p:spPr>
          <a:xfrm>
            <a:off x="784189" y="788587"/>
            <a:ext cx="8000581"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GoogLeNet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中，基本的卷积块被称为 </a:t>
            </a:r>
            <a:r>
              <a:rPr lang="en-US" altLang="zh-CN" sz="1400" dirty="0">
                <a:solidFill>
                  <a:schemeClr val="accent1"/>
                </a:solidFill>
                <a:latin typeface="Times New Roman" panose="02020603050405020304" pitchFamily="18" charset="0"/>
                <a:ea typeface="宋体" charset="0"/>
                <a:cs typeface="Times New Roman" panose="02020603050405020304" pitchFamily="18" charset="0"/>
              </a:rPr>
              <a:t>Inception</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 块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(Inception block)</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。这很可能得名于电影</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盗梦空间</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》(Inception)</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，因为电影中的一句话“我们需要走得更深”</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(“We need to go deeper”)</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如下图所示，</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Inception</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块由</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四条并行路径</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组成。 前三条路径使用窗口大小为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1×1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3×3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和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5×5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的卷积层，从不同空间大小中提取信息。 中间的两条路径在输入上执行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1×1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卷积，以减少通道数，从而降低模型的复杂性。 第四条路径使用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3×3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最大池化层，然后使用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1×1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卷积层来改变通道数。 这四条路径都使用合适的填充来使输入与输出的高和宽一致，最后我们将每条线路的输出在通道维度上连结，并构成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Inception</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块的输出。</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
        <p:nvSpPr>
          <p:cNvPr id="10" name="矩形 9">
            <a:extLst>
              <a:ext uri="{FF2B5EF4-FFF2-40B4-BE49-F238E27FC236}">
                <a16:creationId xmlns:a16="http://schemas.microsoft.com/office/drawing/2014/main" id="{D7203CA2-1D40-7644-9F25-428BDA7C2BAE}"/>
              </a:ext>
            </a:extLst>
          </p:cNvPr>
          <p:cNvSpPr/>
          <p:nvPr/>
        </p:nvSpPr>
        <p:spPr>
          <a:xfrm>
            <a:off x="784189" y="4387543"/>
            <a:ext cx="6041154" cy="646331"/>
          </a:xfrm>
          <a:prstGeom prst="rect">
            <a:avLst/>
          </a:prstGeom>
        </p:spPr>
        <p:txBody>
          <a:bodyPr wrap="square">
            <a:spAutoFit/>
          </a:bodyPr>
          <a:lstStyle/>
          <a:p>
            <a:pPr marL="171450" indent="-171450">
              <a:buFont typeface="Arial" panose="020B0604020202020204" pitchFamily="34" charset="0"/>
              <a:buChar char="•"/>
            </a:pPr>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Szegedy</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 C., Liu, W., Jia, Y., </a:t>
            </a:r>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Sermanet</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 P., Reed, S., </a:t>
            </a:r>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Anguelov</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 D., … </a:t>
            </a:r>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Rabinovich</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 A. (2015). Going deeper with convolutions. </a:t>
            </a:r>
            <a:r>
              <a:rPr lang="en" altLang="zh-CN" sz="1200" i="1" dirty="0">
                <a:solidFill>
                  <a:srgbClr val="636D78"/>
                </a:solidFill>
                <a:latin typeface="Times New Roman" panose="02020603050405020304" pitchFamily="18" charset="0"/>
                <a:ea typeface="宋体" charset="0"/>
                <a:cs typeface="Times New Roman" panose="02020603050405020304" pitchFamily="18" charset="0"/>
              </a:rPr>
              <a:t>Proceedings of the IEEE conference on computer vision and pattern recognition </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(pp. 1–9).</a:t>
            </a:r>
            <a:endParaRPr lang="zh-CN" altLang="en-US" sz="1200" i="1"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6" name="图片 5">
            <a:extLst>
              <a:ext uri="{FF2B5EF4-FFF2-40B4-BE49-F238E27FC236}">
                <a16:creationId xmlns:a16="http://schemas.microsoft.com/office/drawing/2014/main" id="{D00F590A-D02D-814F-A2DD-0C478D77B634}"/>
              </a:ext>
            </a:extLst>
          </p:cNvPr>
          <p:cNvPicPr>
            <a:picLocks noChangeAspect="1"/>
          </p:cNvPicPr>
          <p:nvPr/>
        </p:nvPicPr>
        <p:blipFill>
          <a:blip r:embed="rId3"/>
          <a:stretch>
            <a:fillRect/>
          </a:stretch>
        </p:blipFill>
        <p:spPr>
          <a:xfrm>
            <a:off x="2414028" y="2914650"/>
            <a:ext cx="4545209" cy="1350898"/>
          </a:xfrm>
          <a:prstGeom prst="rect">
            <a:avLst/>
          </a:prstGeom>
        </p:spPr>
      </p:pic>
    </p:spTree>
    <p:extLst>
      <p:ext uri="{BB962C8B-B14F-4D97-AF65-F5344CB8AC3E}">
        <p14:creationId xmlns:p14="http://schemas.microsoft.com/office/powerpoint/2010/main" val="138820606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含并行连结的网络 </a:t>
            </a:r>
            <a:r>
              <a:rPr lang="en-US" altLang="zh-CN" sz="2700" b="1" dirty="0">
                <a:solidFill>
                  <a:srgbClr val="494C4F"/>
                </a:solidFill>
                <a:latin typeface="SimHei" charset="0"/>
                <a:ea typeface="SimHei" charset="0"/>
                <a:cs typeface="SimHei" charset="0"/>
              </a:rPr>
              <a:t>(</a:t>
            </a:r>
            <a:r>
              <a:rPr lang="en" altLang="zh-CN" sz="2700" b="1" dirty="0" err="1">
                <a:solidFill>
                  <a:srgbClr val="494C4F"/>
                </a:solidFill>
                <a:latin typeface="SimHei" charset="0"/>
                <a:ea typeface="SimHei" charset="0"/>
                <a:cs typeface="SimHei" charset="0"/>
              </a:rPr>
              <a:t>GoogLeNet</a:t>
            </a:r>
            <a:r>
              <a:rPr lang="en" altLang="zh-CN" sz="2700" b="1" dirty="0">
                <a:solidFill>
                  <a:srgbClr val="494C4F"/>
                </a:solidFill>
                <a:latin typeface="SimHei" charset="0"/>
                <a:ea typeface="SimHei" charset="0"/>
                <a:cs typeface="SimHei" charset="0"/>
              </a:rPr>
              <a:t>)</a:t>
            </a:r>
            <a:endParaRPr lang="zh-CN" altLang="en-US" sz="2700" b="1" dirty="0">
              <a:solidFill>
                <a:srgbClr val="494C4F"/>
              </a:solidFill>
              <a:latin typeface="SimHei" charset="0"/>
              <a:ea typeface="SimHei" charset="0"/>
              <a:cs typeface="SimHei" charset="0"/>
            </a:endParaRPr>
          </a:p>
        </p:txBody>
      </p:sp>
      <p:sp>
        <p:nvSpPr>
          <p:cNvPr id="8" name="Text Placeholder 2">
            <a:extLst>
              <a:ext uri="{FF2B5EF4-FFF2-40B4-BE49-F238E27FC236}">
                <a16:creationId xmlns:a16="http://schemas.microsoft.com/office/drawing/2014/main" id="{A3952BCF-B51F-104F-BC8B-7C3A12D205E1}"/>
              </a:ext>
            </a:extLst>
          </p:cNvPr>
          <p:cNvSpPr txBox="1"/>
          <p:nvPr/>
        </p:nvSpPr>
        <p:spPr>
          <a:xfrm>
            <a:off x="784189" y="788587"/>
            <a:ext cx="8000581"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Inception</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块中，通常调整的</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超参数是每层输出通道的数量</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那么为什么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GoogLeNet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这个网络如此有效呢？ </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首先我们考虑一下</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滤波器（</a:t>
            </a:r>
            <a:r>
              <a:rPr lang="en-US" altLang="zh-CN" sz="1400" dirty="0">
                <a:solidFill>
                  <a:schemeClr val="accent1"/>
                </a:solidFill>
                <a:latin typeface="Times New Roman" panose="02020603050405020304" pitchFamily="18" charset="0"/>
                <a:ea typeface="宋体" charset="0"/>
                <a:cs typeface="Times New Roman" panose="02020603050405020304" pitchFamily="18" charset="0"/>
              </a:rPr>
              <a:t>filter</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）的组合</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，它们可以用各种滤波器尺寸探索图像，这意味着不同大小的滤波器可以有效地识别不同范围的图像细节。 </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同时，我们可以为不同的滤波器分配不同数量的参数。</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
        <p:nvSpPr>
          <p:cNvPr id="10" name="矩形 9">
            <a:extLst>
              <a:ext uri="{FF2B5EF4-FFF2-40B4-BE49-F238E27FC236}">
                <a16:creationId xmlns:a16="http://schemas.microsoft.com/office/drawing/2014/main" id="{D7203CA2-1D40-7644-9F25-428BDA7C2BAE}"/>
              </a:ext>
            </a:extLst>
          </p:cNvPr>
          <p:cNvSpPr/>
          <p:nvPr/>
        </p:nvSpPr>
        <p:spPr>
          <a:xfrm>
            <a:off x="784189" y="4387543"/>
            <a:ext cx="6041154" cy="646331"/>
          </a:xfrm>
          <a:prstGeom prst="rect">
            <a:avLst/>
          </a:prstGeom>
        </p:spPr>
        <p:txBody>
          <a:bodyPr wrap="square">
            <a:spAutoFit/>
          </a:bodyPr>
          <a:lstStyle/>
          <a:p>
            <a:pPr marL="171450" indent="-171450">
              <a:buFont typeface="Arial" panose="020B0604020202020204" pitchFamily="34" charset="0"/>
              <a:buChar char="•"/>
            </a:pPr>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Szegedy</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 C., Liu, W., Jia, Y., </a:t>
            </a:r>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Sermanet</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 P., Reed, S., </a:t>
            </a:r>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Anguelov</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 D., … </a:t>
            </a:r>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Rabinovich</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 A. (2015). Going deeper with convolutions. </a:t>
            </a:r>
            <a:r>
              <a:rPr lang="en" altLang="zh-CN" sz="1200" i="1" dirty="0">
                <a:solidFill>
                  <a:srgbClr val="636D78"/>
                </a:solidFill>
                <a:latin typeface="Times New Roman" panose="02020603050405020304" pitchFamily="18" charset="0"/>
                <a:ea typeface="宋体" charset="0"/>
                <a:cs typeface="Times New Roman" panose="02020603050405020304" pitchFamily="18" charset="0"/>
              </a:rPr>
              <a:t>Proceedings of the IEEE conference on computer vision and pattern recognition </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(pp. 1–9).</a:t>
            </a:r>
            <a:endParaRPr lang="zh-CN" altLang="en-US" sz="1200" i="1"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7" name="图片 6">
            <a:extLst>
              <a:ext uri="{FF2B5EF4-FFF2-40B4-BE49-F238E27FC236}">
                <a16:creationId xmlns:a16="http://schemas.microsoft.com/office/drawing/2014/main" id="{F8C7C6D2-D656-CF4D-9681-8A26330BB462}"/>
              </a:ext>
            </a:extLst>
          </p:cNvPr>
          <p:cNvPicPr>
            <a:picLocks noChangeAspect="1"/>
          </p:cNvPicPr>
          <p:nvPr/>
        </p:nvPicPr>
        <p:blipFill>
          <a:blip r:embed="rId3"/>
          <a:stretch>
            <a:fillRect/>
          </a:stretch>
        </p:blipFill>
        <p:spPr>
          <a:xfrm>
            <a:off x="2414028" y="2914650"/>
            <a:ext cx="4545209" cy="1350898"/>
          </a:xfrm>
          <a:prstGeom prst="rect">
            <a:avLst/>
          </a:prstGeom>
        </p:spPr>
      </p:pic>
    </p:spTree>
    <p:extLst>
      <p:ext uri="{BB962C8B-B14F-4D97-AF65-F5344CB8AC3E}">
        <p14:creationId xmlns:p14="http://schemas.microsoft.com/office/powerpoint/2010/main" val="398182053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含并行连结的网络 </a:t>
            </a:r>
            <a:r>
              <a:rPr lang="en-US" altLang="zh-CN" sz="2700" b="1" dirty="0">
                <a:solidFill>
                  <a:srgbClr val="494C4F"/>
                </a:solidFill>
                <a:latin typeface="SimHei" charset="0"/>
                <a:ea typeface="SimHei" charset="0"/>
                <a:cs typeface="SimHei" charset="0"/>
              </a:rPr>
              <a:t>(</a:t>
            </a:r>
            <a:r>
              <a:rPr lang="en" altLang="zh-CN" sz="2700" b="1" dirty="0" err="1">
                <a:solidFill>
                  <a:srgbClr val="494C4F"/>
                </a:solidFill>
                <a:latin typeface="SimHei" charset="0"/>
                <a:ea typeface="SimHei" charset="0"/>
                <a:cs typeface="SimHei" charset="0"/>
              </a:rPr>
              <a:t>GoogLeNet</a:t>
            </a:r>
            <a:r>
              <a:rPr lang="en" altLang="zh-CN" sz="2700" b="1" dirty="0">
                <a:solidFill>
                  <a:srgbClr val="494C4F"/>
                </a:solidFill>
                <a:latin typeface="SimHei" charset="0"/>
                <a:ea typeface="SimHei" charset="0"/>
                <a:cs typeface="SimHei" charset="0"/>
              </a:rPr>
              <a:t>)</a:t>
            </a:r>
            <a:endParaRPr lang="zh-CN" altLang="en-US" sz="2700" b="1" dirty="0">
              <a:solidFill>
                <a:srgbClr val="494C4F"/>
              </a:solidFill>
              <a:latin typeface="SimHei" charset="0"/>
              <a:ea typeface="SimHei" charset="0"/>
              <a:cs typeface="SimHei" charset="0"/>
            </a:endParaRPr>
          </a:p>
        </p:txBody>
      </p:sp>
      <p:sp>
        <p:nvSpPr>
          <p:cNvPr id="8" name="Text Placeholder 2">
            <a:extLst>
              <a:ext uri="{FF2B5EF4-FFF2-40B4-BE49-F238E27FC236}">
                <a16:creationId xmlns:a16="http://schemas.microsoft.com/office/drawing/2014/main" id="{A3952BCF-B51F-104F-BC8B-7C3A12D205E1}"/>
              </a:ext>
            </a:extLst>
          </p:cNvPr>
          <p:cNvSpPr txBox="1"/>
          <p:nvPr/>
        </p:nvSpPr>
        <p:spPr>
          <a:xfrm>
            <a:off x="784189" y="1058945"/>
            <a:ext cx="5167575" cy="365747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如右图所示，</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GoogLeNet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一共使用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9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个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Inception</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块和全局平均池化层的堆叠来生成其估计值。</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en" altLang="zh-CN" sz="1400" dirty="0">
                <a:solidFill>
                  <a:srgbClr val="636D78"/>
                </a:solidFill>
                <a:latin typeface="Times New Roman" panose="02020603050405020304" pitchFamily="18" charset="0"/>
                <a:ea typeface="宋体" charset="0"/>
                <a:cs typeface="Times New Roman" panose="02020603050405020304" pitchFamily="18" charset="0"/>
              </a:rPr>
              <a:t>Inception</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块之间的最大池化层可降低维度。 </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第一个模块类似于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AlexNet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和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LeNet</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Inception</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块的栈从</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VGG</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继承，全局平均池化层避免了在最后使用全连接层。</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
        <p:nvSpPr>
          <p:cNvPr id="10" name="矩形 9">
            <a:extLst>
              <a:ext uri="{FF2B5EF4-FFF2-40B4-BE49-F238E27FC236}">
                <a16:creationId xmlns:a16="http://schemas.microsoft.com/office/drawing/2014/main" id="{D7203CA2-1D40-7644-9F25-428BDA7C2BAE}"/>
              </a:ext>
            </a:extLst>
          </p:cNvPr>
          <p:cNvSpPr/>
          <p:nvPr/>
        </p:nvSpPr>
        <p:spPr>
          <a:xfrm>
            <a:off x="784189" y="4387543"/>
            <a:ext cx="6041154" cy="646331"/>
          </a:xfrm>
          <a:prstGeom prst="rect">
            <a:avLst/>
          </a:prstGeom>
        </p:spPr>
        <p:txBody>
          <a:bodyPr wrap="square">
            <a:spAutoFit/>
          </a:bodyPr>
          <a:lstStyle/>
          <a:p>
            <a:pPr marL="171450" indent="-171450">
              <a:buFont typeface="Arial" panose="020B0604020202020204" pitchFamily="34" charset="0"/>
              <a:buChar char="•"/>
            </a:pPr>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Szegedy</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 C., Liu, W., Jia, Y., </a:t>
            </a:r>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Sermanet</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 P., Reed, S., </a:t>
            </a:r>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Anguelov</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 D., … </a:t>
            </a:r>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Rabinovich</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 A. (2015). Going deeper with convolutions. </a:t>
            </a:r>
            <a:r>
              <a:rPr lang="en" altLang="zh-CN" sz="1200" i="1" dirty="0">
                <a:solidFill>
                  <a:srgbClr val="636D78"/>
                </a:solidFill>
                <a:latin typeface="Times New Roman" panose="02020603050405020304" pitchFamily="18" charset="0"/>
                <a:ea typeface="宋体" charset="0"/>
                <a:cs typeface="Times New Roman" panose="02020603050405020304" pitchFamily="18" charset="0"/>
              </a:rPr>
              <a:t>Proceedings of the IEEE conference on computer vision and pattern recognition </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(pp. 1–9).</a:t>
            </a:r>
            <a:endParaRPr lang="zh-CN" altLang="en-US" sz="1200" i="1"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2" name="图片 1">
            <a:extLst>
              <a:ext uri="{FF2B5EF4-FFF2-40B4-BE49-F238E27FC236}">
                <a16:creationId xmlns:a16="http://schemas.microsoft.com/office/drawing/2014/main" id="{D28257DF-C206-644F-9BA5-E32D8A38716B}"/>
              </a:ext>
            </a:extLst>
          </p:cNvPr>
          <p:cNvPicPr>
            <a:picLocks noChangeAspect="1"/>
          </p:cNvPicPr>
          <p:nvPr/>
        </p:nvPicPr>
        <p:blipFill>
          <a:blip r:embed="rId3"/>
          <a:stretch>
            <a:fillRect/>
          </a:stretch>
        </p:blipFill>
        <p:spPr>
          <a:xfrm>
            <a:off x="7031467" y="433068"/>
            <a:ext cx="1389188" cy="4137364"/>
          </a:xfrm>
          <a:prstGeom prst="rect">
            <a:avLst/>
          </a:prstGeom>
        </p:spPr>
      </p:pic>
      <p:pic>
        <p:nvPicPr>
          <p:cNvPr id="9" name="图片 8">
            <a:extLst>
              <a:ext uri="{FF2B5EF4-FFF2-40B4-BE49-F238E27FC236}">
                <a16:creationId xmlns:a16="http://schemas.microsoft.com/office/drawing/2014/main" id="{45F42CBA-05FB-B24D-BE7A-3C52483BB437}"/>
              </a:ext>
            </a:extLst>
          </p:cNvPr>
          <p:cNvPicPr>
            <a:picLocks noChangeAspect="1"/>
          </p:cNvPicPr>
          <p:nvPr/>
        </p:nvPicPr>
        <p:blipFill rotWithShape="1">
          <a:blip r:embed="rId4"/>
          <a:srcRect l="39608" t="4197" r="-49" b="25791"/>
          <a:stretch>
            <a:fillRect/>
          </a:stretch>
        </p:blipFill>
        <p:spPr>
          <a:xfrm>
            <a:off x="5390878" y="3202576"/>
            <a:ext cx="1434465" cy="875665"/>
          </a:xfrm>
          <a:prstGeom prst="rect">
            <a:avLst/>
          </a:prstGeom>
        </p:spPr>
      </p:pic>
    </p:spTree>
    <p:extLst>
      <p:ext uri="{BB962C8B-B14F-4D97-AF65-F5344CB8AC3E}">
        <p14:creationId xmlns:p14="http://schemas.microsoft.com/office/powerpoint/2010/main" val="22760866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批量归一化</a:t>
            </a:r>
          </a:p>
        </p:txBody>
      </p:sp>
      <p:sp>
        <p:nvSpPr>
          <p:cNvPr id="8" name="Text Placeholder 2">
            <a:extLst>
              <a:ext uri="{FF2B5EF4-FFF2-40B4-BE49-F238E27FC236}">
                <a16:creationId xmlns:a16="http://schemas.microsoft.com/office/drawing/2014/main" id="{A3952BCF-B51F-104F-BC8B-7C3A12D205E1}"/>
              </a:ext>
            </a:extLst>
          </p:cNvPr>
          <p:cNvSpPr txBox="1"/>
          <p:nvPr/>
        </p:nvSpPr>
        <p:spPr>
          <a:xfrm>
            <a:off x="928898" y="888464"/>
            <a:ext cx="7987852" cy="397800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训练深层神经网络是十分困难的，特别是在较短的时间内使他们收敛更加棘手。 </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我们将介绍</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批量归一化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batch normalization</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Ioffe</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&amp;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Szegedy</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2015] </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这是一种流行且有效的技术，可持续加速深层网络的收敛速度。 再结合在后面要介绍的残差块，批量归一化使得研究人员能够训练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100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层以上的网络。</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为什么需要批量归一化层呢？</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marL="800100" lvl="1" indent="-342900">
              <a:lnSpc>
                <a:spcPts val="2080"/>
              </a:lnSpc>
              <a:buFont typeface="+mj-lt"/>
              <a:buAutoNum type="arabicPeriod"/>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数据预处理的</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标准化</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方式通常会对最终结果产生巨大影响。</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marL="800100" lvl="1" indent="-342900">
              <a:lnSpc>
                <a:spcPts val="2080"/>
              </a:lnSpc>
              <a:buFont typeface="+mj-lt"/>
              <a:buAutoNum type="arabicPeriod"/>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对于典型的多层感知机或卷积神经网络，训练中间层中的变量可能具有更广的</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变化范围</a:t>
            </a:r>
            <a:endParaRPr lang="en-US" altLang="zh-CN" sz="1400" dirty="0">
              <a:solidFill>
                <a:schemeClr val="accent1"/>
              </a:solidFill>
              <a:latin typeface="Times New Roman" panose="02020603050405020304" pitchFamily="18" charset="0"/>
              <a:ea typeface="宋体" charset="0"/>
              <a:cs typeface="Times New Roman" panose="02020603050405020304" pitchFamily="18" charset="0"/>
            </a:endParaRPr>
          </a:p>
          <a:p>
            <a:pPr marL="800100" lvl="1" indent="-342900">
              <a:lnSpc>
                <a:spcPts val="2080"/>
              </a:lnSpc>
              <a:buFont typeface="+mj-lt"/>
              <a:buAutoNum type="arabicPeriod"/>
            </a:pP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更深层</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的网络很复杂，容易过拟合。这意味着正则化变得更加重要。</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批量归一化应用于单个可选层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也可以应用到所有层</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，其原理如下：</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在每次训练迭代中，我们首先归一化输入，即通过减去其均值并除以其标准差，其中两者均基于当前小批量处理。 接下来，我们应用比例系数和比例偏移。 正是由于这个基于批量统计的标准化，才有了</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批量归一化</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的名称。。</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Tree>
    <p:extLst>
      <p:ext uri="{BB962C8B-B14F-4D97-AF65-F5344CB8AC3E}">
        <p14:creationId xmlns:p14="http://schemas.microsoft.com/office/powerpoint/2010/main" val="50976776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 name="组合 19"/>
          <p:cNvGrpSpPr/>
          <p:nvPr/>
        </p:nvGrpSpPr>
        <p:grpSpPr>
          <a:xfrm>
            <a:off x="6885601" y="2331108"/>
            <a:ext cx="942968" cy="1410643"/>
            <a:chOff x="9180800" y="3108144"/>
            <a:chExt cx="1257291" cy="1880857"/>
          </a:xfrm>
        </p:grpSpPr>
        <p:sp>
          <p:nvSpPr>
            <p:cNvPr id="21" name="等腰三角形 19"/>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2" name="等腰三角形 20"/>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3" name="等腰三角形 21"/>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nvGrpSpPr>
            <p:cNvPr id="24" name="组合 23"/>
            <p:cNvGrpSpPr/>
            <p:nvPr/>
          </p:nvGrpSpPr>
          <p:grpSpPr>
            <a:xfrm rot="7938589">
              <a:off x="9125099" y="3676009"/>
              <a:ext cx="1368693" cy="1257291"/>
              <a:chOff x="1145739" y="762009"/>
              <a:chExt cx="1001675" cy="920146"/>
            </a:xfrm>
          </p:grpSpPr>
          <p:sp>
            <p:nvSpPr>
              <p:cNvPr id="25"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6" name="椭圆 25"/>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7" name="椭圆 26"/>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8" name="椭圆 27"/>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grpSp>
      <p:sp>
        <p:nvSpPr>
          <p:cNvPr id="13" name="Text Placeholder 4"/>
          <p:cNvSpPr txBox="1"/>
          <p:nvPr/>
        </p:nvSpPr>
        <p:spPr>
          <a:xfrm>
            <a:off x="1427285" y="315925"/>
            <a:ext cx="2379251" cy="523859"/>
          </a:xfrm>
          <a:prstGeom prst="rect">
            <a:avLst/>
          </a:prstGeom>
        </p:spPr>
        <p:txBody>
          <a:bodyPr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lgn="ctr">
              <a:buNone/>
            </a:pPr>
            <a:r>
              <a:rPr lang="zh-CN" altLang="en-US" sz="3375" b="1" dirty="0">
                <a:solidFill>
                  <a:srgbClr val="636D78"/>
                </a:solidFill>
                <a:latin typeface="黑体" panose="02010609060101010101" pitchFamily="49" charset="-122"/>
                <a:ea typeface="黑体" panose="02010609060101010101" pitchFamily="49" charset="-122"/>
                <a:cs typeface="+mn-ea"/>
                <a:sym typeface="+mn-lt"/>
              </a:rPr>
              <a:t>目录</a:t>
            </a:r>
            <a:endParaRPr lang="en-GB" sz="1900" b="1" dirty="0">
              <a:solidFill>
                <a:srgbClr val="636D78"/>
              </a:solidFill>
              <a:latin typeface="黑体" panose="02010609060101010101" pitchFamily="49" charset="-122"/>
              <a:ea typeface="黑体" panose="02010609060101010101" pitchFamily="49" charset="-122"/>
              <a:cs typeface="+mn-ea"/>
              <a:sym typeface="+mn-lt"/>
            </a:endParaRPr>
          </a:p>
        </p:txBody>
      </p:sp>
      <p:grpSp>
        <p:nvGrpSpPr>
          <p:cNvPr id="14" name="组 2"/>
          <p:cNvGrpSpPr/>
          <p:nvPr/>
        </p:nvGrpSpPr>
        <p:grpSpPr>
          <a:xfrm>
            <a:off x="1975672" y="1078594"/>
            <a:ext cx="4783739" cy="546432"/>
            <a:chOff x="2017962" y="1672109"/>
            <a:chExt cx="6378319" cy="728576"/>
          </a:xfrm>
        </p:grpSpPr>
        <p:grpSp>
          <p:nvGrpSpPr>
            <p:cNvPr id="15" name="组合 14"/>
            <p:cNvGrpSpPr/>
            <p:nvPr/>
          </p:nvGrpSpPr>
          <p:grpSpPr>
            <a:xfrm>
              <a:off x="2017962" y="1672109"/>
              <a:ext cx="1257329" cy="728576"/>
              <a:chOff x="2215144" y="927951"/>
              <a:chExt cx="1244731" cy="950033"/>
            </a:xfrm>
          </p:grpSpPr>
          <p:sp>
            <p:nvSpPr>
              <p:cNvPr id="19" name="平行四边形 18"/>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rgbClr val="494C4F"/>
                  </a:solidFill>
                  <a:latin typeface="黑体" panose="02010609060101010101" pitchFamily="49" charset="-122"/>
                  <a:ea typeface="黑体" panose="02010609060101010101" pitchFamily="49" charset="-122"/>
                  <a:cs typeface="+mn-ea"/>
                  <a:sym typeface="+mn-lt"/>
                </a:endParaRPr>
              </a:p>
            </p:txBody>
          </p:sp>
          <p:sp>
            <p:nvSpPr>
              <p:cNvPr id="30" name="文本框 9"/>
              <p:cNvSpPr txBox="1"/>
              <p:nvPr/>
            </p:nvSpPr>
            <p:spPr>
              <a:xfrm>
                <a:off x="2393076"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01</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16" name="组合 15"/>
            <p:cNvGrpSpPr/>
            <p:nvPr/>
          </p:nvGrpSpPr>
          <p:grpSpPr>
            <a:xfrm>
              <a:off x="2972991" y="1690824"/>
              <a:ext cx="5423290" cy="646324"/>
              <a:chOff x="4315150" y="953426"/>
              <a:chExt cx="3857250" cy="540057"/>
            </a:xfrm>
          </p:grpSpPr>
          <p:sp>
            <p:nvSpPr>
              <p:cNvPr id="17" name="矩形 16"/>
              <p:cNvSpPr/>
              <p:nvPr/>
            </p:nvSpPr>
            <p:spPr>
              <a:xfrm>
                <a:off x="4830201" y="974066"/>
                <a:ext cx="2827147" cy="440757"/>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深度卷积神经网络 </a:t>
                </a:r>
                <a:r>
                  <a:rPr lang="en-US" altLang="zh-CN"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a:t>
                </a:r>
                <a:r>
                  <a:rPr lang="en" altLang="zh-CN" sz="1600" dirty="0" err="1">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AlexNet</a:t>
                </a:r>
                <a:r>
                  <a:rPr lang="en-US" altLang="zh-CN"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18" name="平行四边形 17"/>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sp>
        <p:nvSpPr>
          <p:cNvPr id="31" name="矩形 30"/>
          <p:cNvSpPr/>
          <p:nvPr/>
        </p:nvSpPr>
        <p:spPr>
          <a:xfrm>
            <a:off x="2024158" y="414181"/>
            <a:ext cx="132008" cy="394351"/>
          </a:xfrm>
          <a:prstGeom prst="rect">
            <a:avLst/>
          </a:pr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46D78"/>
              </a:solidFill>
              <a:latin typeface="黑体" panose="02010609060101010101" pitchFamily="49" charset="-122"/>
              <a:ea typeface="黑体" panose="02010609060101010101" pitchFamily="49" charset="-122"/>
            </a:endParaRPr>
          </a:p>
        </p:txBody>
      </p:sp>
      <p:sp>
        <p:nvSpPr>
          <p:cNvPr id="32" name="矩形 31"/>
          <p:cNvSpPr/>
          <p:nvPr/>
        </p:nvSpPr>
        <p:spPr>
          <a:xfrm>
            <a:off x="1666837" y="414181"/>
            <a:ext cx="310796" cy="394351"/>
          </a:xfrm>
          <a:prstGeom prst="rect">
            <a:avLst/>
          </a:pr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46D78"/>
              </a:solidFill>
              <a:latin typeface="黑体" panose="02010609060101010101" pitchFamily="49" charset="-122"/>
              <a:ea typeface="黑体" panose="02010609060101010101" pitchFamily="49" charset="-122"/>
            </a:endParaRPr>
          </a:p>
        </p:txBody>
      </p:sp>
      <p:grpSp>
        <p:nvGrpSpPr>
          <p:cNvPr id="40" name="组 4"/>
          <p:cNvGrpSpPr/>
          <p:nvPr/>
        </p:nvGrpSpPr>
        <p:grpSpPr>
          <a:xfrm>
            <a:off x="2003399" y="1656599"/>
            <a:ext cx="4783739" cy="546432"/>
            <a:chOff x="1912280" y="3780555"/>
            <a:chExt cx="6378319" cy="728576"/>
          </a:xfrm>
        </p:grpSpPr>
        <p:grpSp>
          <p:nvGrpSpPr>
            <p:cNvPr id="41" name="组合 8"/>
            <p:cNvGrpSpPr/>
            <p:nvPr/>
          </p:nvGrpSpPr>
          <p:grpSpPr>
            <a:xfrm>
              <a:off x="1912280" y="3780555"/>
              <a:ext cx="1257328" cy="728576"/>
              <a:chOff x="2215144" y="927951"/>
              <a:chExt cx="1244730" cy="950033"/>
            </a:xfrm>
          </p:grpSpPr>
          <p:sp>
            <p:nvSpPr>
              <p:cNvPr id="45" name="平行四边形 44"/>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46" name="文本框 9"/>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02</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42" name="组合 20"/>
            <p:cNvGrpSpPr/>
            <p:nvPr/>
          </p:nvGrpSpPr>
          <p:grpSpPr>
            <a:xfrm>
              <a:off x="2867309" y="3799270"/>
              <a:ext cx="5423290" cy="646324"/>
              <a:chOff x="4315150" y="953426"/>
              <a:chExt cx="3857250" cy="540057"/>
            </a:xfrm>
          </p:grpSpPr>
          <p:sp>
            <p:nvSpPr>
              <p:cNvPr id="43" name="矩形 42"/>
              <p:cNvSpPr/>
              <p:nvPr/>
            </p:nvSpPr>
            <p:spPr>
              <a:xfrm>
                <a:off x="4406080" y="988798"/>
                <a:ext cx="3664274" cy="440756"/>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使用块的网络 </a:t>
                </a:r>
                <a:r>
                  <a:rPr lang="en-US" altLang="zh-CN"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a:t>
                </a:r>
                <a:r>
                  <a:rPr lang="en" altLang="zh-CN"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VGG)</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44" name="平行四边形 43"/>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grpSp>
        <p:nvGrpSpPr>
          <p:cNvPr id="47" name="组 5"/>
          <p:cNvGrpSpPr/>
          <p:nvPr/>
        </p:nvGrpSpPr>
        <p:grpSpPr>
          <a:xfrm>
            <a:off x="1995903" y="2252248"/>
            <a:ext cx="4783739" cy="546432"/>
            <a:chOff x="1842652" y="4729686"/>
            <a:chExt cx="6378319" cy="728576"/>
          </a:xfrm>
        </p:grpSpPr>
        <p:grpSp>
          <p:nvGrpSpPr>
            <p:cNvPr id="48" name="组合 8"/>
            <p:cNvGrpSpPr/>
            <p:nvPr/>
          </p:nvGrpSpPr>
          <p:grpSpPr>
            <a:xfrm>
              <a:off x="1842652" y="4729686"/>
              <a:ext cx="1257328" cy="728576"/>
              <a:chOff x="2215144" y="927951"/>
              <a:chExt cx="1244730" cy="950033"/>
            </a:xfrm>
          </p:grpSpPr>
          <p:sp>
            <p:nvSpPr>
              <p:cNvPr id="52" name="平行四边形 51"/>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53" name="文本框 9"/>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03</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49" name="组合 20"/>
            <p:cNvGrpSpPr/>
            <p:nvPr/>
          </p:nvGrpSpPr>
          <p:grpSpPr>
            <a:xfrm>
              <a:off x="2797681" y="4748401"/>
              <a:ext cx="5423290" cy="646324"/>
              <a:chOff x="4315150" y="953426"/>
              <a:chExt cx="3857250" cy="540057"/>
            </a:xfrm>
          </p:grpSpPr>
          <p:sp>
            <p:nvSpPr>
              <p:cNvPr id="50" name="矩形 49"/>
              <p:cNvSpPr/>
              <p:nvPr/>
            </p:nvSpPr>
            <p:spPr>
              <a:xfrm>
                <a:off x="4830201" y="1005775"/>
                <a:ext cx="2827147" cy="440756"/>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黑体" panose="02010609060101010101" pitchFamily="49" charset="-122"/>
                    <a:ea typeface="黑体" panose="02010609060101010101" pitchFamily="49" charset="-122"/>
                    <a:cs typeface="+mn-ea"/>
                    <a:sym typeface="+mn-lt"/>
                  </a:rPr>
                  <a:t>网络中的网络 </a:t>
                </a:r>
                <a:r>
                  <a:rPr lang="en-US" altLang="zh-CN" sz="1600" dirty="0">
                    <a:solidFill>
                      <a:srgbClr val="494C4F"/>
                    </a:solidFill>
                    <a:latin typeface="Times New Roman" panose="02020603050405020304" pitchFamily="18" charset="0"/>
                    <a:ea typeface="黑体" panose="02010609060101010101" pitchFamily="49" charset="-122"/>
                    <a:cs typeface="Times New Roman" panose="02020603050405020304" pitchFamily="18" charset="0"/>
                    <a:sym typeface="+mn-lt"/>
                  </a:rPr>
                  <a:t>(</a:t>
                </a:r>
                <a:r>
                  <a:rPr lang="en" altLang="zh-CN" sz="1600" dirty="0" err="1">
                    <a:solidFill>
                      <a:srgbClr val="494C4F"/>
                    </a:solidFill>
                    <a:latin typeface="Times New Roman" panose="02020603050405020304" pitchFamily="18" charset="0"/>
                    <a:ea typeface="黑体" panose="02010609060101010101" pitchFamily="49" charset="-122"/>
                    <a:cs typeface="Times New Roman" panose="02020603050405020304" pitchFamily="18" charset="0"/>
                    <a:sym typeface="+mn-lt"/>
                  </a:rPr>
                  <a:t>NiN</a:t>
                </a:r>
                <a:r>
                  <a:rPr lang="en" altLang="zh-CN" sz="1600" dirty="0">
                    <a:solidFill>
                      <a:srgbClr val="494C4F"/>
                    </a:solidFill>
                    <a:latin typeface="Times New Roman" panose="02020603050405020304" pitchFamily="18" charset="0"/>
                    <a:ea typeface="黑体" panose="02010609060101010101" pitchFamily="49" charset="-122"/>
                    <a:cs typeface="Times New Roman" panose="02020603050405020304" pitchFamily="18" charset="0"/>
                    <a:sym typeface="+mn-lt"/>
                  </a:rPr>
                  <a:t>)</a:t>
                </a:r>
                <a:endParaRPr lang="en-GB" altLang="zh-CN" sz="1600" dirty="0">
                  <a:solidFill>
                    <a:srgbClr val="494C4F"/>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51" name="平行四边形 50"/>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sp>
        <p:nvSpPr>
          <p:cNvPr id="54" name="Freeform 12">
            <a:extLst>
              <a:ext uri="{FF2B5EF4-FFF2-40B4-BE49-F238E27FC236}">
                <a16:creationId xmlns:a16="http://schemas.microsoft.com/office/drawing/2014/main" id="{B5B89F53-3F1B-1641-A2A6-B272E95FF9B3}"/>
              </a:ext>
            </a:extLst>
          </p:cNvPr>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grpSp>
        <p:nvGrpSpPr>
          <p:cNvPr id="55" name="组 5">
            <a:extLst>
              <a:ext uri="{FF2B5EF4-FFF2-40B4-BE49-F238E27FC236}">
                <a16:creationId xmlns:a16="http://schemas.microsoft.com/office/drawing/2014/main" id="{F19E91B5-3307-344A-90F5-FE4979055968}"/>
              </a:ext>
            </a:extLst>
          </p:cNvPr>
          <p:cNvGrpSpPr/>
          <p:nvPr/>
        </p:nvGrpSpPr>
        <p:grpSpPr>
          <a:xfrm>
            <a:off x="1983168" y="2830253"/>
            <a:ext cx="4783739" cy="546432"/>
            <a:chOff x="1842652" y="4729686"/>
            <a:chExt cx="6378319" cy="728576"/>
          </a:xfrm>
        </p:grpSpPr>
        <p:grpSp>
          <p:nvGrpSpPr>
            <p:cNvPr id="56" name="组合 8">
              <a:extLst>
                <a:ext uri="{FF2B5EF4-FFF2-40B4-BE49-F238E27FC236}">
                  <a16:creationId xmlns:a16="http://schemas.microsoft.com/office/drawing/2014/main" id="{6F2E71F6-2D75-724D-85D3-7FBBCB3F53B9}"/>
                </a:ext>
              </a:extLst>
            </p:cNvPr>
            <p:cNvGrpSpPr/>
            <p:nvPr/>
          </p:nvGrpSpPr>
          <p:grpSpPr>
            <a:xfrm>
              <a:off x="1842652" y="4729686"/>
              <a:ext cx="1257328" cy="728576"/>
              <a:chOff x="2215144" y="927951"/>
              <a:chExt cx="1244730" cy="950033"/>
            </a:xfrm>
          </p:grpSpPr>
          <p:sp>
            <p:nvSpPr>
              <p:cNvPr id="60" name="平行四边形 59">
                <a:extLst>
                  <a:ext uri="{FF2B5EF4-FFF2-40B4-BE49-F238E27FC236}">
                    <a16:creationId xmlns:a16="http://schemas.microsoft.com/office/drawing/2014/main" id="{FCC591E0-F7C9-224C-A813-882285AB0DB7}"/>
                  </a:ext>
                </a:extLst>
              </p:cNvPr>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62" name="文本框 9">
                <a:extLst>
                  <a:ext uri="{FF2B5EF4-FFF2-40B4-BE49-F238E27FC236}">
                    <a16:creationId xmlns:a16="http://schemas.microsoft.com/office/drawing/2014/main" id="{7D2847DA-90C5-7D4C-8C2B-7F5A8F2FA6E2}"/>
                  </a:ext>
                </a:extLst>
              </p:cNvPr>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04</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57" name="组合 20">
              <a:extLst>
                <a:ext uri="{FF2B5EF4-FFF2-40B4-BE49-F238E27FC236}">
                  <a16:creationId xmlns:a16="http://schemas.microsoft.com/office/drawing/2014/main" id="{96064A91-6AEF-AB40-A0F1-6C2953277CE5}"/>
                </a:ext>
              </a:extLst>
            </p:cNvPr>
            <p:cNvGrpSpPr/>
            <p:nvPr/>
          </p:nvGrpSpPr>
          <p:grpSpPr>
            <a:xfrm>
              <a:off x="2797681" y="4748401"/>
              <a:ext cx="5423290" cy="646324"/>
              <a:chOff x="4315150" y="953426"/>
              <a:chExt cx="3857250" cy="540057"/>
            </a:xfrm>
          </p:grpSpPr>
          <p:sp>
            <p:nvSpPr>
              <p:cNvPr id="58" name="矩形 57">
                <a:extLst>
                  <a:ext uri="{FF2B5EF4-FFF2-40B4-BE49-F238E27FC236}">
                    <a16:creationId xmlns:a16="http://schemas.microsoft.com/office/drawing/2014/main" id="{E77C661F-895C-4B4E-8BE9-8C56BEA60DD2}"/>
                  </a:ext>
                </a:extLst>
              </p:cNvPr>
              <p:cNvSpPr/>
              <p:nvPr/>
            </p:nvSpPr>
            <p:spPr>
              <a:xfrm>
                <a:off x="4830201" y="1005774"/>
                <a:ext cx="2827147" cy="440756"/>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含并行连结的网络 </a:t>
                </a:r>
                <a:r>
                  <a:rPr lang="en-US" altLang="zh-CN"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a:t>
                </a:r>
                <a:r>
                  <a:rPr lang="en" altLang="zh-CN" sz="1600" dirty="0" err="1">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GoogLeNet</a:t>
                </a:r>
                <a:r>
                  <a:rPr lang="en" altLang="zh-CN"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59" name="平行四边形 58">
                <a:extLst>
                  <a:ext uri="{FF2B5EF4-FFF2-40B4-BE49-F238E27FC236}">
                    <a16:creationId xmlns:a16="http://schemas.microsoft.com/office/drawing/2014/main" id="{45A46F46-304B-F640-BC07-64D1177032CD}"/>
                  </a:ext>
                </a:extLst>
              </p:cNvPr>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grpSp>
        <p:nvGrpSpPr>
          <p:cNvPr id="61" name="组 5">
            <a:extLst>
              <a:ext uri="{FF2B5EF4-FFF2-40B4-BE49-F238E27FC236}">
                <a16:creationId xmlns:a16="http://schemas.microsoft.com/office/drawing/2014/main" id="{12F04F0F-E854-674A-87EE-4A81508F841E}"/>
              </a:ext>
            </a:extLst>
          </p:cNvPr>
          <p:cNvGrpSpPr/>
          <p:nvPr/>
        </p:nvGrpSpPr>
        <p:grpSpPr>
          <a:xfrm>
            <a:off x="1983168" y="3410573"/>
            <a:ext cx="4783739" cy="546432"/>
            <a:chOff x="1842652" y="4729686"/>
            <a:chExt cx="6378319" cy="728576"/>
          </a:xfrm>
        </p:grpSpPr>
        <p:grpSp>
          <p:nvGrpSpPr>
            <p:cNvPr id="63" name="组合 8">
              <a:extLst>
                <a:ext uri="{FF2B5EF4-FFF2-40B4-BE49-F238E27FC236}">
                  <a16:creationId xmlns:a16="http://schemas.microsoft.com/office/drawing/2014/main" id="{64C05008-75D9-364A-AF1A-992A3A86CE8A}"/>
                </a:ext>
              </a:extLst>
            </p:cNvPr>
            <p:cNvGrpSpPr/>
            <p:nvPr/>
          </p:nvGrpSpPr>
          <p:grpSpPr>
            <a:xfrm>
              <a:off x="1842652" y="4729686"/>
              <a:ext cx="1257328" cy="728576"/>
              <a:chOff x="2215144" y="927951"/>
              <a:chExt cx="1244730" cy="950033"/>
            </a:xfrm>
          </p:grpSpPr>
          <p:sp>
            <p:nvSpPr>
              <p:cNvPr id="67" name="平行四边形 66">
                <a:extLst>
                  <a:ext uri="{FF2B5EF4-FFF2-40B4-BE49-F238E27FC236}">
                    <a16:creationId xmlns:a16="http://schemas.microsoft.com/office/drawing/2014/main" id="{E29C21B2-F1E7-D743-8624-4AB7E86BBE11}"/>
                  </a:ext>
                </a:extLst>
              </p:cNvPr>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68" name="文本框 9">
                <a:extLst>
                  <a:ext uri="{FF2B5EF4-FFF2-40B4-BE49-F238E27FC236}">
                    <a16:creationId xmlns:a16="http://schemas.microsoft.com/office/drawing/2014/main" id="{DB2CA6BA-A452-F64B-87AE-179E2DD7A9E9}"/>
                  </a:ext>
                </a:extLst>
              </p:cNvPr>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05</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64" name="组合 20">
              <a:extLst>
                <a:ext uri="{FF2B5EF4-FFF2-40B4-BE49-F238E27FC236}">
                  <a16:creationId xmlns:a16="http://schemas.microsoft.com/office/drawing/2014/main" id="{08C04584-C3F0-7F48-8220-CC34429BC424}"/>
                </a:ext>
              </a:extLst>
            </p:cNvPr>
            <p:cNvGrpSpPr/>
            <p:nvPr/>
          </p:nvGrpSpPr>
          <p:grpSpPr>
            <a:xfrm>
              <a:off x="2797681" y="4748401"/>
              <a:ext cx="5423290" cy="646324"/>
              <a:chOff x="4315150" y="953426"/>
              <a:chExt cx="3857250" cy="540057"/>
            </a:xfrm>
          </p:grpSpPr>
          <p:sp>
            <p:nvSpPr>
              <p:cNvPr id="65" name="矩形 64">
                <a:extLst>
                  <a:ext uri="{FF2B5EF4-FFF2-40B4-BE49-F238E27FC236}">
                    <a16:creationId xmlns:a16="http://schemas.microsoft.com/office/drawing/2014/main" id="{1C96575F-CDE0-A844-BB44-942012A810A2}"/>
                  </a:ext>
                </a:extLst>
              </p:cNvPr>
              <p:cNvSpPr/>
              <p:nvPr/>
            </p:nvSpPr>
            <p:spPr>
              <a:xfrm>
                <a:off x="4830201" y="1005770"/>
                <a:ext cx="2827147" cy="440756"/>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残差网络 </a:t>
                </a:r>
                <a:r>
                  <a:rPr lang="en-US" altLang="zh-CN"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a:t>
                </a:r>
                <a:r>
                  <a:rPr lang="en" altLang="zh-CN" sz="1600" dirty="0" err="1">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ResNet</a:t>
                </a:r>
                <a:r>
                  <a:rPr lang="en" altLang="zh-CN"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a:t>
                </a:r>
              </a:p>
            </p:txBody>
          </p:sp>
          <p:sp>
            <p:nvSpPr>
              <p:cNvPr id="66" name="平行四边形 65">
                <a:extLst>
                  <a:ext uri="{FF2B5EF4-FFF2-40B4-BE49-F238E27FC236}">
                    <a16:creationId xmlns:a16="http://schemas.microsoft.com/office/drawing/2014/main" id="{3DEC289D-8D8C-5E4D-9EEB-7E8320BE657C}"/>
                  </a:ext>
                </a:extLst>
              </p:cNvPr>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grpSp>
        <p:nvGrpSpPr>
          <p:cNvPr id="69" name="组 5">
            <a:extLst>
              <a:ext uri="{FF2B5EF4-FFF2-40B4-BE49-F238E27FC236}">
                <a16:creationId xmlns:a16="http://schemas.microsoft.com/office/drawing/2014/main" id="{72886347-6F70-654E-B0C4-6D324EDADEED}"/>
              </a:ext>
            </a:extLst>
          </p:cNvPr>
          <p:cNvGrpSpPr/>
          <p:nvPr/>
        </p:nvGrpSpPr>
        <p:grpSpPr>
          <a:xfrm>
            <a:off x="1975671" y="4017943"/>
            <a:ext cx="4783739" cy="546432"/>
            <a:chOff x="1842652" y="4729686"/>
            <a:chExt cx="6378319" cy="728576"/>
          </a:xfrm>
        </p:grpSpPr>
        <p:grpSp>
          <p:nvGrpSpPr>
            <p:cNvPr id="70" name="组合 8">
              <a:extLst>
                <a:ext uri="{FF2B5EF4-FFF2-40B4-BE49-F238E27FC236}">
                  <a16:creationId xmlns:a16="http://schemas.microsoft.com/office/drawing/2014/main" id="{C2A1BD8C-EB53-0049-8BD3-22F41BADEB75}"/>
                </a:ext>
              </a:extLst>
            </p:cNvPr>
            <p:cNvGrpSpPr/>
            <p:nvPr/>
          </p:nvGrpSpPr>
          <p:grpSpPr>
            <a:xfrm>
              <a:off x="1842652" y="4729686"/>
              <a:ext cx="1257328" cy="728576"/>
              <a:chOff x="2215144" y="927951"/>
              <a:chExt cx="1244730" cy="950033"/>
            </a:xfrm>
          </p:grpSpPr>
          <p:sp>
            <p:nvSpPr>
              <p:cNvPr id="74" name="平行四边形 73">
                <a:extLst>
                  <a:ext uri="{FF2B5EF4-FFF2-40B4-BE49-F238E27FC236}">
                    <a16:creationId xmlns:a16="http://schemas.microsoft.com/office/drawing/2014/main" id="{8A67B2BE-1806-0E49-87CE-9FD25A5E62AB}"/>
                  </a:ext>
                </a:extLst>
              </p:cNvPr>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75" name="文本框 9">
                <a:extLst>
                  <a:ext uri="{FF2B5EF4-FFF2-40B4-BE49-F238E27FC236}">
                    <a16:creationId xmlns:a16="http://schemas.microsoft.com/office/drawing/2014/main" id="{7B1F3608-B89E-094D-9444-6F56C04C65A6}"/>
                  </a:ext>
                </a:extLst>
              </p:cNvPr>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06</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71" name="组合 20">
              <a:extLst>
                <a:ext uri="{FF2B5EF4-FFF2-40B4-BE49-F238E27FC236}">
                  <a16:creationId xmlns:a16="http://schemas.microsoft.com/office/drawing/2014/main" id="{F92F3766-276B-2147-BBE2-0A905F2822B5}"/>
                </a:ext>
              </a:extLst>
            </p:cNvPr>
            <p:cNvGrpSpPr/>
            <p:nvPr/>
          </p:nvGrpSpPr>
          <p:grpSpPr>
            <a:xfrm>
              <a:off x="2797681" y="4748401"/>
              <a:ext cx="5423290" cy="646324"/>
              <a:chOff x="4315150" y="953426"/>
              <a:chExt cx="3857250" cy="540057"/>
            </a:xfrm>
          </p:grpSpPr>
          <p:sp>
            <p:nvSpPr>
              <p:cNvPr id="72" name="矩形 71">
                <a:extLst>
                  <a:ext uri="{FF2B5EF4-FFF2-40B4-BE49-F238E27FC236}">
                    <a16:creationId xmlns:a16="http://schemas.microsoft.com/office/drawing/2014/main" id="{29851FBC-0BC5-4743-B05A-6C8C1EE67615}"/>
                  </a:ext>
                </a:extLst>
              </p:cNvPr>
              <p:cNvSpPr/>
              <p:nvPr/>
            </p:nvSpPr>
            <p:spPr>
              <a:xfrm>
                <a:off x="4830201" y="1005770"/>
                <a:ext cx="2827147" cy="440756"/>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稠密连接网络 </a:t>
                </a:r>
                <a:r>
                  <a:rPr lang="en-US" altLang="zh-CN"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a:t>
                </a:r>
                <a:r>
                  <a:rPr lang="en" altLang="zh-CN" sz="1600" dirty="0" err="1">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DenseNet</a:t>
                </a:r>
                <a:r>
                  <a:rPr lang="en" altLang="zh-CN"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a:t>
                </a:r>
              </a:p>
            </p:txBody>
          </p:sp>
          <p:sp>
            <p:nvSpPr>
              <p:cNvPr id="73" name="平行四边形 72">
                <a:extLst>
                  <a:ext uri="{FF2B5EF4-FFF2-40B4-BE49-F238E27FC236}">
                    <a16:creationId xmlns:a16="http://schemas.microsoft.com/office/drawing/2014/main" id="{CBD52599-F247-4C44-AB4B-B00FBB6FE897}"/>
                  </a:ext>
                </a:extLst>
              </p:cNvPr>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批量归一化</a:t>
            </a:r>
          </a:p>
        </p:txBody>
      </p:sp>
      <p:sp>
        <p:nvSpPr>
          <p:cNvPr id="8" name="Text Placeholder 2">
            <a:extLst>
              <a:ext uri="{FF2B5EF4-FFF2-40B4-BE49-F238E27FC236}">
                <a16:creationId xmlns:a16="http://schemas.microsoft.com/office/drawing/2014/main" id="{A3952BCF-B51F-104F-BC8B-7C3A12D205E1}"/>
              </a:ext>
            </a:extLst>
          </p:cNvPr>
          <p:cNvSpPr txBox="1"/>
          <p:nvPr/>
        </p:nvSpPr>
        <p:spPr>
          <a:xfrm>
            <a:off x="928898" y="888464"/>
            <a:ext cx="7987852" cy="397800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先考虑如何对全连接层做批量归一化。</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通常，我们将批量归一化层置于</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全连接层中的仿射变换和激活函数</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之间。设全连接层的输入为     </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权重参数和偏差参数分别为       和    ，激活函数为     </a:t>
            </a:r>
            <a:r>
              <a:rPr lang="zh-CN" altLang="el-GR"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设批量归一化的运算符为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BN</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那么，使用批量归一化的全连接层的输出为                    ，其中批量归一化输入     由仿射变换</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得到。</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考虑一个由     个样本组成的小批量，仿射变换的输出为一个新的小批量                                     。</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它们正是批量归一化层的输入。对于小批量    中任意样本                                      批量归一化层的输出同样是    维向量</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并由以下几步求得。</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2" name="图片 1">
            <a:extLst>
              <a:ext uri="{FF2B5EF4-FFF2-40B4-BE49-F238E27FC236}">
                <a16:creationId xmlns:a16="http://schemas.microsoft.com/office/drawing/2014/main" id="{15A71AB7-85FB-8349-A2BE-96A3E4FBE5ED}"/>
              </a:ext>
            </a:extLst>
          </p:cNvPr>
          <p:cNvPicPr>
            <a:picLocks noChangeAspect="1"/>
          </p:cNvPicPr>
          <p:nvPr/>
        </p:nvPicPr>
        <p:blipFill>
          <a:blip r:embed="rId3"/>
          <a:stretch>
            <a:fillRect/>
          </a:stretch>
        </p:blipFill>
        <p:spPr>
          <a:xfrm>
            <a:off x="8590904" y="1391619"/>
            <a:ext cx="114300" cy="190500"/>
          </a:xfrm>
          <a:prstGeom prst="rect">
            <a:avLst/>
          </a:prstGeom>
        </p:spPr>
      </p:pic>
      <p:pic>
        <p:nvPicPr>
          <p:cNvPr id="3" name="图片 2">
            <a:extLst>
              <a:ext uri="{FF2B5EF4-FFF2-40B4-BE49-F238E27FC236}">
                <a16:creationId xmlns:a16="http://schemas.microsoft.com/office/drawing/2014/main" id="{E2F9FFCB-6A82-7F4C-BB9C-B91CF09257AF}"/>
              </a:ext>
            </a:extLst>
          </p:cNvPr>
          <p:cNvPicPr>
            <a:picLocks noChangeAspect="1"/>
          </p:cNvPicPr>
          <p:nvPr/>
        </p:nvPicPr>
        <p:blipFill>
          <a:blip r:embed="rId4"/>
          <a:stretch>
            <a:fillRect/>
          </a:stretch>
        </p:blipFill>
        <p:spPr>
          <a:xfrm>
            <a:off x="3442163" y="1638107"/>
            <a:ext cx="203200" cy="190500"/>
          </a:xfrm>
          <a:prstGeom prst="rect">
            <a:avLst/>
          </a:prstGeom>
        </p:spPr>
      </p:pic>
      <p:pic>
        <p:nvPicPr>
          <p:cNvPr id="4" name="图片 3">
            <a:extLst>
              <a:ext uri="{FF2B5EF4-FFF2-40B4-BE49-F238E27FC236}">
                <a16:creationId xmlns:a16="http://schemas.microsoft.com/office/drawing/2014/main" id="{4FF7746C-0160-5740-AE34-7C6256080FF6}"/>
              </a:ext>
            </a:extLst>
          </p:cNvPr>
          <p:cNvPicPr>
            <a:picLocks noChangeAspect="1"/>
          </p:cNvPicPr>
          <p:nvPr/>
        </p:nvPicPr>
        <p:blipFill>
          <a:blip r:embed="rId5"/>
          <a:stretch>
            <a:fillRect/>
          </a:stretch>
        </p:blipFill>
        <p:spPr>
          <a:xfrm>
            <a:off x="3934452" y="1638251"/>
            <a:ext cx="88900" cy="190500"/>
          </a:xfrm>
          <a:prstGeom prst="rect">
            <a:avLst/>
          </a:prstGeom>
        </p:spPr>
      </p:pic>
      <p:pic>
        <p:nvPicPr>
          <p:cNvPr id="5" name="图片 4">
            <a:extLst>
              <a:ext uri="{FF2B5EF4-FFF2-40B4-BE49-F238E27FC236}">
                <a16:creationId xmlns:a16="http://schemas.microsoft.com/office/drawing/2014/main" id="{69A45C90-B7A6-D04B-A0D6-D0EC220E07C6}"/>
              </a:ext>
            </a:extLst>
          </p:cNvPr>
          <p:cNvPicPr>
            <a:picLocks noChangeAspect="1"/>
          </p:cNvPicPr>
          <p:nvPr/>
        </p:nvPicPr>
        <p:blipFill>
          <a:blip r:embed="rId6"/>
          <a:stretch>
            <a:fillRect/>
          </a:stretch>
        </p:blipFill>
        <p:spPr>
          <a:xfrm>
            <a:off x="5179900" y="1638107"/>
            <a:ext cx="88900" cy="190500"/>
          </a:xfrm>
          <a:prstGeom prst="rect">
            <a:avLst/>
          </a:prstGeom>
        </p:spPr>
      </p:pic>
      <p:pic>
        <p:nvPicPr>
          <p:cNvPr id="6" name="图片 5">
            <a:extLst>
              <a:ext uri="{FF2B5EF4-FFF2-40B4-BE49-F238E27FC236}">
                <a16:creationId xmlns:a16="http://schemas.microsoft.com/office/drawing/2014/main" id="{85F389E8-5ACF-4342-8ECF-E4CBC9C724DF}"/>
              </a:ext>
            </a:extLst>
          </p:cNvPr>
          <p:cNvPicPr>
            <a:picLocks noChangeAspect="1"/>
          </p:cNvPicPr>
          <p:nvPr/>
        </p:nvPicPr>
        <p:blipFill>
          <a:blip r:embed="rId7"/>
          <a:stretch>
            <a:fillRect/>
          </a:stretch>
        </p:blipFill>
        <p:spPr>
          <a:xfrm>
            <a:off x="4023352" y="1896598"/>
            <a:ext cx="723900" cy="190500"/>
          </a:xfrm>
          <a:prstGeom prst="rect">
            <a:avLst/>
          </a:prstGeom>
        </p:spPr>
      </p:pic>
      <p:pic>
        <p:nvPicPr>
          <p:cNvPr id="7" name="图片 6">
            <a:extLst>
              <a:ext uri="{FF2B5EF4-FFF2-40B4-BE49-F238E27FC236}">
                <a16:creationId xmlns:a16="http://schemas.microsoft.com/office/drawing/2014/main" id="{AB858FB9-B7C0-3646-8838-9B5056487134}"/>
              </a:ext>
            </a:extLst>
          </p:cNvPr>
          <p:cNvPicPr>
            <a:picLocks noChangeAspect="1"/>
          </p:cNvPicPr>
          <p:nvPr/>
        </p:nvPicPr>
        <p:blipFill>
          <a:blip r:embed="rId8"/>
          <a:stretch>
            <a:fillRect/>
          </a:stretch>
        </p:blipFill>
        <p:spPr>
          <a:xfrm>
            <a:off x="6635310" y="1894774"/>
            <a:ext cx="101600" cy="190500"/>
          </a:xfrm>
          <a:prstGeom prst="rect">
            <a:avLst/>
          </a:prstGeom>
        </p:spPr>
      </p:pic>
      <p:pic>
        <p:nvPicPr>
          <p:cNvPr id="9" name="图片 8">
            <a:extLst>
              <a:ext uri="{FF2B5EF4-FFF2-40B4-BE49-F238E27FC236}">
                <a16:creationId xmlns:a16="http://schemas.microsoft.com/office/drawing/2014/main" id="{C91830A2-4A03-3046-8266-BCC5CD4A2402}"/>
              </a:ext>
            </a:extLst>
          </p:cNvPr>
          <p:cNvPicPr>
            <a:picLocks noChangeAspect="1"/>
          </p:cNvPicPr>
          <p:nvPr/>
        </p:nvPicPr>
        <p:blipFill>
          <a:blip r:embed="rId9"/>
          <a:stretch>
            <a:fillRect/>
          </a:stretch>
        </p:blipFill>
        <p:spPr>
          <a:xfrm>
            <a:off x="7752704" y="1888808"/>
            <a:ext cx="952500" cy="190500"/>
          </a:xfrm>
          <a:prstGeom prst="rect">
            <a:avLst/>
          </a:prstGeom>
        </p:spPr>
      </p:pic>
      <p:pic>
        <p:nvPicPr>
          <p:cNvPr id="10" name="图片 9">
            <a:extLst>
              <a:ext uri="{FF2B5EF4-FFF2-40B4-BE49-F238E27FC236}">
                <a16:creationId xmlns:a16="http://schemas.microsoft.com/office/drawing/2014/main" id="{8B5E19BC-9489-FC41-8225-B56068A89389}"/>
              </a:ext>
            </a:extLst>
          </p:cNvPr>
          <p:cNvPicPr>
            <a:picLocks noChangeAspect="1"/>
          </p:cNvPicPr>
          <p:nvPr/>
        </p:nvPicPr>
        <p:blipFill>
          <a:blip r:embed="rId10"/>
          <a:stretch>
            <a:fillRect/>
          </a:stretch>
        </p:blipFill>
        <p:spPr>
          <a:xfrm>
            <a:off x="2173387" y="2560286"/>
            <a:ext cx="139700" cy="190500"/>
          </a:xfrm>
          <a:prstGeom prst="rect">
            <a:avLst/>
          </a:prstGeom>
        </p:spPr>
      </p:pic>
      <p:pic>
        <p:nvPicPr>
          <p:cNvPr id="11" name="图片 10">
            <a:extLst>
              <a:ext uri="{FF2B5EF4-FFF2-40B4-BE49-F238E27FC236}">
                <a16:creationId xmlns:a16="http://schemas.microsoft.com/office/drawing/2014/main" id="{5EDCAA0F-A995-3F4E-A57B-254FC50B7B28}"/>
              </a:ext>
            </a:extLst>
          </p:cNvPr>
          <p:cNvPicPr>
            <a:picLocks noChangeAspect="1"/>
          </p:cNvPicPr>
          <p:nvPr/>
        </p:nvPicPr>
        <p:blipFill>
          <a:blip r:embed="rId11"/>
          <a:stretch>
            <a:fillRect/>
          </a:stretch>
        </p:blipFill>
        <p:spPr>
          <a:xfrm>
            <a:off x="6862439" y="2503136"/>
            <a:ext cx="1536700" cy="304800"/>
          </a:xfrm>
          <a:prstGeom prst="rect">
            <a:avLst/>
          </a:prstGeom>
        </p:spPr>
      </p:pic>
      <p:pic>
        <p:nvPicPr>
          <p:cNvPr id="12" name="图片 11">
            <a:extLst>
              <a:ext uri="{FF2B5EF4-FFF2-40B4-BE49-F238E27FC236}">
                <a16:creationId xmlns:a16="http://schemas.microsoft.com/office/drawing/2014/main" id="{85F5824C-3A34-204D-850E-9A46D5CCE176}"/>
              </a:ext>
            </a:extLst>
          </p:cNvPr>
          <p:cNvPicPr>
            <a:picLocks noChangeAspect="1"/>
          </p:cNvPicPr>
          <p:nvPr/>
        </p:nvPicPr>
        <p:blipFill>
          <a:blip r:embed="rId12"/>
          <a:stretch>
            <a:fillRect/>
          </a:stretch>
        </p:blipFill>
        <p:spPr>
          <a:xfrm>
            <a:off x="4669928" y="2835415"/>
            <a:ext cx="101600" cy="190500"/>
          </a:xfrm>
          <a:prstGeom prst="rect">
            <a:avLst/>
          </a:prstGeom>
        </p:spPr>
      </p:pic>
      <p:pic>
        <p:nvPicPr>
          <p:cNvPr id="13" name="图片 12">
            <a:extLst>
              <a:ext uri="{FF2B5EF4-FFF2-40B4-BE49-F238E27FC236}">
                <a16:creationId xmlns:a16="http://schemas.microsoft.com/office/drawing/2014/main" id="{89B87AB4-7B01-E545-8159-72AF7038CC41}"/>
              </a:ext>
            </a:extLst>
          </p:cNvPr>
          <p:cNvPicPr>
            <a:picLocks noChangeAspect="1"/>
          </p:cNvPicPr>
          <p:nvPr/>
        </p:nvPicPr>
        <p:blipFill>
          <a:blip r:embed="rId13"/>
          <a:stretch>
            <a:fillRect/>
          </a:stretch>
        </p:blipFill>
        <p:spPr>
          <a:xfrm>
            <a:off x="5747940" y="2829065"/>
            <a:ext cx="1612900" cy="203200"/>
          </a:xfrm>
          <a:prstGeom prst="rect">
            <a:avLst/>
          </a:prstGeom>
        </p:spPr>
      </p:pic>
      <p:pic>
        <p:nvPicPr>
          <p:cNvPr id="14" name="图片 13">
            <a:extLst>
              <a:ext uri="{FF2B5EF4-FFF2-40B4-BE49-F238E27FC236}">
                <a16:creationId xmlns:a16="http://schemas.microsoft.com/office/drawing/2014/main" id="{D20990D6-1F6A-2F43-BBD9-4F959802F40B}"/>
              </a:ext>
            </a:extLst>
          </p:cNvPr>
          <p:cNvPicPr>
            <a:picLocks noChangeAspect="1"/>
          </p:cNvPicPr>
          <p:nvPr/>
        </p:nvPicPr>
        <p:blipFill>
          <a:blip r:embed="rId14"/>
          <a:stretch>
            <a:fillRect/>
          </a:stretch>
        </p:blipFill>
        <p:spPr>
          <a:xfrm>
            <a:off x="1995418" y="3107679"/>
            <a:ext cx="88900" cy="190500"/>
          </a:xfrm>
          <a:prstGeom prst="rect">
            <a:avLst/>
          </a:prstGeom>
        </p:spPr>
      </p:pic>
      <p:pic>
        <p:nvPicPr>
          <p:cNvPr id="15" name="图片 14">
            <a:extLst>
              <a:ext uri="{FF2B5EF4-FFF2-40B4-BE49-F238E27FC236}">
                <a16:creationId xmlns:a16="http://schemas.microsoft.com/office/drawing/2014/main" id="{B8424141-FCEB-5844-B402-4ABC92FB9486}"/>
              </a:ext>
            </a:extLst>
          </p:cNvPr>
          <p:cNvPicPr>
            <a:picLocks noChangeAspect="1"/>
          </p:cNvPicPr>
          <p:nvPr/>
        </p:nvPicPr>
        <p:blipFill>
          <a:blip r:embed="rId15"/>
          <a:stretch>
            <a:fillRect/>
          </a:stretch>
        </p:blipFill>
        <p:spPr>
          <a:xfrm>
            <a:off x="3775918" y="3341867"/>
            <a:ext cx="1168400" cy="304800"/>
          </a:xfrm>
          <a:prstGeom prst="rect">
            <a:avLst/>
          </a:prstGeom>
        </p:spPr>
      </p:pic>
      <p:sp>
        <p:nvSpPr>
          <p:cNvPr id="18" name="矩形 17">
            <a:extLst>
              <a:ext uri="{FF2B5EF4-FFF2-40B4-BE49-F238E27FC236}">
                <a16:creationId xmlns:a16="http://schemas.microsoft.com/office/drawing/2014/main" id="{0678D948-1B91-5342-A485-A34BE7895CE1}"/>
              </a:ext>
            </a:extLst>
          </p:cNvPr>
          <p:cNvSpPr/>
          <p:nvPr/>
        </p:nvSpPr>
        <p:spPr>
          <a:xfrm>
            <a:off x="1817336" y="4229722"/>
            <a:ext cx="6041154" cy="461665"/>
          </a:xfrm>
          <a:prstGeom prst="rect">
            <a:avLst/>
          </a:prstGeom>
        </p:spPr>
        <p:txBody>
          <a:bodyPr wrap="square">
            <a:spAutoFit/>
          </a:bodyPr>
          <a:lstStyle/>
          <a:p>
            <a:pPr marL="171450" indent="-171450">
              <a:buFont typeface="Arial" panose="020B0604020202020204" pitchFamily="34" charset="0"/>
              <a:buChar char="•"/>
            </a:pPr>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Ioffe</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 S., &amp; </a:t>
            </a:r>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Szegedy</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 C. (2015). Batch normalization: accelerating deep network training by reducing internal covariate shift. </a:t>
            </a:r>
            <a:r>
              <a:rPr lang="en" altLang="zh-CN" sz="1200" i="1" dirty="0" err="1">
                <a:solidFill>
                  <a:srgbClr val="636D78"/>
                </a:solidFill>
                <a:latin typeface="Times New Roman" panose="02020603050405020304" pitchFamily="18" charset="0"/>
                <a:ea typeface="宋体" charset="0"/>
                <a:cs typeface="Times New Roman" panose="02020603050405020304" pitchFamily="18" charset="0"/>
              </a:rPr>
              <a:t>arXiv</a:t>
            </a:r>
            <a:r>
              <a:rPr lang="en" altLang="zh-CN" sz="1200" i="1" dirty="0">
                <a:solidFill>
                  <a:srgbClr val="636D78"/>
                </a:solidFill>
                <a:latin typeface="Times New Roman" panose="02020603050405020304" pitchFamily="18" charset="0"/>
                <a:ea typeface="宋体" charset="0"/>
                <a:cs typeface="Times New Roman" panose="02020603050405020304" pitchFamily="18" charset="0"/>
              </a:rPr>
              <a:t> preprint arXiv:1502.03167.</a:t>
            </a:r>
            <a:endParaRPr lang="zh-CN" altLang="en-US" sz="1200" i="1" dirty="0">
              <a:solidFill>
                <a:srgbClr val="636D78"/>
              </a:solidFill>
              <a:latin typeface="Times New Roman" panose="02020603050405020304" pitchFamily="18" charset="0"/>
              <a:ea typeface="宋体" charset="0"/>
              <a:cs typeface="Times New Roman" panose="02020603050405020304" pitchFamily="18" charset="0"/>
            </a:endParaRPr>
          </a:p>
        </p:txBody>
      </p:sp>
    </p:spTree>
    <p:extLst>
      <p:ext uri="{BB962C8B-B14F-4D97-AF65-F5344CB8AC3E}">
        <p14:creationId xmlns:p14="http://schemas.microsoft.com/office/powerpoint/2010/main" val="244503373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批量归一化</a:t>
            </a:r>
          </a:p>
        </p:txBody>
      </p:sp>
      <p:sp>
        <p:nvSpPr>
          <p:cNvPr id="8" name="Text Placeholder 2">
            <a:extLst>
              <a:ext uri="{FF2B5EF4-FFF2-40B4-BE49-F238E27FC236}">
                <a16:creationId xmlns:a16="http://schemas.microsoft.com/office/drawing/2014/main" id="{A3952BCF-B51F-104F-BC8B-7C3A12D205E1}"/>
              </a:ext>
            </a:extLst>
          </p:cNvPr>
          <p:cNvSpPr txBox="1"/>
          <p:nvPr/>
        </p:nvSpPr>
        <p:spPr>
          <a:xfrm>
            <a:off x="928898" y="888464"/>
            <a:ext cx="7987852" cy="397800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首先，对小批量     求</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均值和方差</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其中的平方计算是按元素求平方。</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接下来，使用按元素开方和按元素除法对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标准化</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这里          是一个很小的常数，保证分母大于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0</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在上面标准化的基础上，批量归一化层引入了两个可以学习的模型参数，</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拉伸 </a:t>
            </a:r>
            <a:r>
              <a:rPr lang="en-US" altLang="zh-CN" sz="1400" dirty="0">
                <a:solidFill>
                  <a:schemeClr val="accent1"/>
                </a:solidFill>
                <a:latin typeface="Times New Roman" panose="02020603050405020304" pitchFamily="18" charset="0"/>
                <a:ea typeface="宋体" charset="0"/>
                <a:cs typeface="Times New Roman" panose="02020603050405020304" pitchFamily="18" charset="0"/>
              </a:rPr>
              <a:t>(scale)</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参数   </a:t>
            </a:r>
            <a:r>
              <a:rPr lang="el-GR" altLang="zh-CN" sz="1400" dirty="0">
                <a:solidFill>
                  <a:schemeClr val="accent1"/>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和</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偏移 </a:t>
            </a:r>
            <a:r>
              <a:rPr lang="en-US" altLang="zh-CN" sz="1400" dirty="0">
                <a:solidFill>
                  <a:schemeClr val="accent1"/>
                </a:solidFill>
                <a:latin typeface="Times New Roman" panose="02020603050405020304" pitchFamily="18" charset="0"/>
                <a:ea typeface="宋体" charset="0"/>
                <a:cs typeface="Times New Roman" panose="02020603050405020304" pitchFamily="18" charset="0"/>
              </a:rPr>
              <a:t>(shift)</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 参数    </a:t>
            </a:r>
            <a:r>
              <a:rPr lang="zh-CN" altLang="el-GR"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这两个参数和       形状相同，皆为     维向量。它们与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分别做按元素乘法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符号⊙</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和加法计算：</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至此，我们得到了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的批量归一化的输出      。值得注意的是，可学习的拉伸和偏移参数保留了不对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做批量归一化的可能：此时只需学出                       </a:t>
            </a:r>
            <a:r>
              <a:rPr lang="el-GR"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和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。我们可以对此这样理解：如果批量归一化无益，理论上，学出的模型可以不使用批量归一化。</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18" name="图片 17">
            <a:extLst>
              <a:ext uri="{FF2B5EF4-FFF2-40B4-BE49-F238E27FC236}">
                <a16:creationId xmlns:a16="http://schemas.microsoft.com/office/drawing/2014/main" id="{AB641C2A-C288-3649-A3B7-4F18D0B086A2}"/>
              </a:ext>
            </a:extLst>
          </p:cNvPr>
          <p:cNvPicPr>
            <a:picLocks noChangeAspect="1"/>
          </p:cNvPicPr>
          <p:nvPr/>
        </p:nvPicPr>
        <p:blipFill>
          <a:blip r:embed="rId3"/>
          <a:stretch>
            <a:fillRect/>
          </a:stretch>
        </p:blipFill>
        <p:spPr>
          <a:xfrm>
            <a:off x="2541722" y="997411"/>
            <a:ext cx="101600" cy="190500"/>
          </a:xfrm>
          <a:prstGeom prst="rect">
            <a:avLst/>
          </a:prstGeom>
        </p:spPr>
      </p:pic>
      <p:pic>
        <p:nvPicPr>
          <p:cNvPr id="17" name="图片 16">
            <a:extLst>
              <a:ext uri="{FF2B5EF4-FFF2-40B4-BE49-F238E27FC236}">
                <a16:creationId xmlns:a16="http://schemas.microsoft.com/office/drawing/2014/main" id="{3DFA0078-E2C7-8C4C-835B-3DA5E2208476}"/>
              </a:ext>
            </a:extLst>
          </p:cNvPr>
          <p:cNvPicPr>
            <a:picLocks noChangeAspect="1"/>
          </p:cNvPicPr>
          <p:nvPr/>
        </p:nvPicPr>
        <p:blipFill>
          <a:blip r:embed="rId4"/>
          <a:stretch>
            <a:fillRect/>
          </a:stretch>
        </p:blipFill>
        <p:spPr>
          <a:xfrm>
            <a:off x="4606278" y="963425"/>
            <a:ext cx="2032000" cy="520700"/>
          </a:xfrm>
          <a:prstGeom prst="rect">
            <a:avLst/>
          </a:prstGeom>
        </p:spPr>
      </p:pic>
      <p:pic>
        <p:nvPicPr>
          <p:cNvPr id="19" name="图片 18">
            <a:extLst>
              <a:ext uri="{FF2B5EF4-FFF2-40B4-BE49-F238E27FC236}">
                <a16:creationId xmlns:a16="http://schemas.microsoft.com/office/drawing/2014/main" id="{6E3C717E-EEE0-CD48-99DA-03AB39A4E46A}"/>
              </a:ext>
            </a:extLst>
          </p:cNvPr>
          <p:cNvPicPr>
            <a:picLocks noChangeAspect="1"/>
          </p:cNvPicPr>
          <p:nvPr/>
        </p:nvPicPr>
        <p:blipFill>
          <a:blip r:embed="rId5"/>
          <a:stretch>
            <a:fillRect/>
          </a:stretch>
        </p:blipFill>
        <p:spPr>
          <a:xfrm>
            <a:off x="4479278" y="1903708"/>
            <a:ext cx="254000" cy="203200"/>
          </a:xfrm>
          <a:prstGeom prst="rect">
            <a:avLst/>
          </a:prstGeom>
        </p:spPr>
      </p:pic>
      <p:pic>
        <p:nvPicPr>
          <p:cNvPr id="20" name="图片 19">
            <a:extLst>
              <a:ext uri="{FF2B5EF4-FFF2-40B4-BE49-F238E27FC236}">
                <a16:creationId xmlns:a16="http://schemas.microsoft.com/office/drawing/2014/main" id="{2CDC185B-CB4A-3C4D-AA8B-97351C453370}"/>
              </a:ext>
            </a:extLst>
          </p:cNvPr>
          <p:cNvPicPr>
            <a:picLocks noChangeAspect="1"/>
          </p:cNvPicPr>
          <p:nvPr/>
        </p:nvPicPr>
        <p:blipFill>
          <a:blip r:embed="rId6"/>
          <a:stretch>
            <a:fillRect/>
          </a:stretch>
        </p:blipFill>
        <p:spPr>
          <a:xfrm>
            <a:off x="5853987" y="1772606"/>
            <a:ext cx="1308100" cy="571500"/>
          </a:xfrm>
          <a:prstGeom prst="rect">
            <a:avLst/>
          </a:prstGeom>
        </p:spPr>
      </p:pic>
      <p:pic>
        <p:nvPicPr>
          <p:cNvPr id="21" name="图片 20">
            <a:extLst>
              <a:ext uri="{FF2B5EF4-FFF2-40B4-BE49-F238E27FC236}">
                <a16:creationId xmlns:a16="http://schemas.microsoft.com/office/drawing/2014/main" id="{D76D0F55-AC94-5D4D-B88D-46EFE2E48C5A}"/>
              </a:ext>
            </a:extLst>
          </p:cNvPr>
          <p:cNvPicPr>
            <a:picLocks noChangeAspect="1"/>
          </p:cNvPicPr>
          <p:nvPr/>
        </p:nvPicPr>
        <p:blipFill>
          <a:blip r:embed="rId7"/>
          <a:stretch>
            <a:fillRect/>
          </a:stretch>
        </p:blipFill>
        <p:spPr>
          <a:xfrm>
            <a:off x="1628259" y="2441210"/>
            <a:ext cx="381000" cy="190500"/>
          </a:xfrm>
          <a:prstGeom prst="rect">
            <a:avLst/>
          </a:prstGeom>
        </p:spPr>
      </p:pic>
      <p:pic>
        <p:nvPicPr>
          <p:cNvPr id="22" name="图片 21">
            <a:extLst>
              <a:ext uri="{FF2B5EF4-FFF2-40B4-BE49-F238E27FC236}">
                <a16:creationId xmlns:a16="http://schemas.microsoft.com/office/drawing/2014/main" id="{ADE33512-DE80-A645-8494-D30E76C1A5C5}"/>
              </a:ext>
            </a:extLst>
          </p:cNvPr>
          <p:cNvPicPr>
            <a:picLocks noChangeAspect="1"/>
          </p:cNvPicPr>
          <p:nvPr/>
        </p:nvPicPr>
        <p:blipFill>
          <a:blip r:embed="rId8"/>
          <a:stretch>
            <a:fillRect/>
          </a:stretch>
        </p:blipFill>
        <p:spPr>
          <a:xfrm>
            <a:off x="8214651" y="2804989"/>
            <a:ext cx="88900" cy="190500"/>
          </a:xfrm>
          <a:prstGeom prst="rect">
            <a:avLst/>
          </a:prstGeom>
        </p:spPr>
      </p:pic>
      <p:pic>
        <p:nvPicPr>
          <p:cNvPr id="23" name="图片 22">
            <a:extLst>
              <a:ext uri="{FF2B5EF4-FFF2-40B4-BE49-F238E27FC236}">
                <a16:creationId xmlns:a16="http://schemas.microsoft.com/office/drawing/2014/main" id="{D556843B-D941-8A45-AFE8-FDF260E0B930}"/>
              </a:ext>
            </a:extLst>
          </p:cNvPr>
          <p:cNvPicPr>
            <a:picLocks noChangeAspect="1"/>
          </p:cNvPicPr>
          <p:nvPr/>
        </p:nvPicPr>
        <p:blipFill>
          <a:blip r:embed="rId9"/>
          <a:stretch>
            <a:fillRect/>
          </a:stretch>
        </p:blipFill>
        <p:spPr>
          <a:xfrm>
            <a:off x="2352675" y="3078744"/>
            <a:ext cx="101600" cy="190500"/>
          </a:xfrm>
          <a:prstGeom prst="rect">
            <a:avLst/>
          </a:prstGeom>
        </p:spPr>
      </p:pic>
      <p:pic>
        <p:nvPicPr>
          <p:cNvPr id="25" name="图片 24">
            <a:extLst>
              <a:ext uri="{FF2B5EF4-FFF2-40B4-BE49-F238E27FC236}">
                <a16:creationId xmlns:a16="http://schemas.microsoft.com/office/drawing/2014/main" id="{BBAB8002-5042-104C-9A51-DBDE1ABC9619}"/>
              </a:ext>
            </a:extLst>
          </p:cNvPr>
          <p:cNvPicPr>
            <a:picLocks noChangeAspect="1"/>
          </p:cNvPicPr>
          <p:nvPr/>
        </p:nvPicPr>
        <p:blipFill>
          <a:blip r:embed="rId5"/>
          <a:stretch>
            <a:fillRect/>
          </a:stretch>
        </p:blipFill>
        <p:spPr>
          <a:xfrm>
            <a:off x="6787307" y="3107555"/>
            <a:ext cx="254000" cy="203200"/>
          </a:xfrm>
          <a:prstGeom prst="rect">
            <a:avLst/>
          </a:prstGeom>
        </p:spPr>
      </p:pic>
      <p:pic>
        <p:nvPicPr>
          <p:cNvPr id="26" name="图片 25">
            <a:extLst>
              <a:ext uri="{FF2B5EF4-FFF2-40B4-BE49-F238E27FC236}">
                <a16:creationId xmlns:a16="http://schemas.microsoft.com/office/drawing/2014/main" id="{1FBE4665-47BF-C04D-868D-907276D1B2A5}"/>
              </a:ext>
            </a:extLst>
          </p:cNvPr>
          <p:cNvPicPr>
            <a:picLocks noChangeAspect="1"/>
          </p:cNvPicPr>
          <p:nvPr/>
        </p:nvPicPr>
        <p:blipFill>
          <a:blip r:embed="rId10"/>
          <a:stretch>
            <a:fillRect/>
          </a:stretch>
        </p:blipFill>
        <p:spPr>
          <a:xfrm>
            <a:off x="5342823" y="3104071"/>
            <a:ext cx="88900" cy="190500"/>
          </a:xfrm>
          <a:prstGeom prst="rect">
            <a:avLst/>
          </a:prstGeom>
        </p:spPr>
      </p:pic>
      <p:pic>
        <p:nvPicPr>
          <p:cNvPr id="27" name="图片 26">
            <a:extLst>
              <a:ext uri="{FF2B5EF4-FFF2-40B4-BE49-F238E27FC236}">
                <a16:creationId xmlns:a16="http://schemas.microsoft.com/office/drawing/2014/main" id="{05B2D7F2-150A-6A42-8033-7B3E214F27F3}"/>
              </a:ext>
            </a:extLst>
          </p:cNvPr>
          <p:cNvPicPr>
            <a:picLocks noChangeAspect="1"/>
          </p:cNvPicPr>
          <p:nvPr/>
        </p:nvPicPr>
        <p:blipFill>
          <a:blip r:embed="rId5"/>
          <a:stretch>
            <a:fillRect/>
          </a:stretch>
        </p:blipFill>
        <p:spPr>
          <a:xfrm>
            <a:off x="3765137" y="3091371"/>
            <a:ext cx="254000" cy="203200"/>
          </a:xfrm>
          <a:prstGeom prst="rect">
            <a:avLst/>
          </a:prstGeom>
        </p:spPr>
      </p:pic>
      <p:pic>
        <p:nvPicPr>
          <p:cNvPr id="24" name="图片 23">
            <a:extLst>
              <a:ext uri="{FF2B5EF4-FFF2-40B4-BE49-F238E27FC236}">
                <a16:creationId xmlns:a16="http://schemas.microsoft.com/office/drawing/2014/main" id="{83F503FC-DD1A-0B4C-972B-32F3807D03C7}"/>
              </a:ext>
            </a:extLst>
          </p:cNvPr>
          <p:cNvPicPr>
            <a:picLocks noChangeAspect="1"/>
          </p:cNvPicPr>
          <p:nvPr/>
        </p:nvPicPr>
        <p:blipFill>
          <a:blip r:embed="rId11"/>
          <a:stretch>
            <a:fillRect/>
          </a:stretch>
        </p:blipFill>
        <p:spPr>
          <a:xfrm>
            <a:off x="4224324" y="3618904"/>
            <a:ext cx="1397000" cy="215900"/>
          </a:xfrm>
          <a:prstGeom prst="rect">
            <a:avLst/>
          </a:prstGeom>
        </p:spPr>
      </p:pic>
      <p:pic>
        <p:nvPicPr>
          <p:cNvPr id="29" name="图片 28">
            <a:extLst>
              <a:ext uri="{FF2B5EF4-FFF2-40B4-BE49-F238E27FC236}">
                <a16:creationId xmlns:a16="http://schemas.microsoft.com/office/drawing/2014/main" id="{90DAA212-17FC-E440-B6C0-5C219CBE782B}"/>
              </a:ext>
            </a:extLst>
          </p:cNvPr>
          <p:cNvPicPr>
            <a:picLocks noChangeAspect="1"/>
          </p:cNvPicPr>
          <p:nvPr/>
        </p:nvPicPr>
        <p:blipFill>
          <a:blip r:embed="rId5"/>
          <a:stretch>
            <a:fillRect/>
          </a:stretch>
        </p:blipFill>
        <p:spPr>
          <a:xfrm>
            <a:off x="2700651" y="4020606"/>
            <a:ext cx="254000" cy="203200"/>
          </a:xfrm>
          <a:prstGeom prst="rect">
            <a:avLst/>
          </a:prstGeom>
        </p:spPr>
      </p:pic>
      <p:pic>
        <p:nvPicPr>
          <p:cNvPr id="28" name="图片 27">
            <a:extLst>
              <a:ext uri="{FF2B5EF4-FFF2-40B4-BE49-F238E27FC236}">
                <a16:creationId xmlns:a16="http://schemas.microsoft.com/office/drawing/2014/main" id="{1C1DA149-A62A-A140-AF95-7EEC26FA2AC9}"/>
              </a:ext>
            </a:extLst>
          </p:cNvPr>
          <p:cNvPicPr>
            <a:picLocks noChangeAspect="1"/>
          </p:cNvPicPr>
          <p:nvPr/>
        </p:nvPicPr>
        <p:blipFill>
          <a:blip r:embed="rId12"/>
          <a:stretch>
            <a:fillRect/>
          </a:stretch>
        </p:blipFill>
        <p:spPr>
          <a:xfrm>
            <a:off x="4612628" y="4011365"/>
            <a:ext cx="241300" cy="203200"/>
          </a:xfrm>
          <a:prstGeom prst="rect">
            <a:avLst/>
          </a:prstGeom>
        </p:spPr>
      </p:pic>
      <p:pic>
        <p:nvPicPr>
          <p:cNvPr id="30" name="图片 29">
            <a:extLst>
              <a:ext uri="{FF2B5EF4-FFF2-40B4-BE49-F238E27FC236}">
                <a16:creationId xmlns:a16="http://schemas.microsoft.com/office/drawing/2014/main" id="{6684B430-0BFC-1240-8D80-CC0A45D338B8}"/>
              </a:ext>
            </a:extLst>
          </p:cNvPr>
          <p:cNvPicPr>
            <a:picLocks noChangeAspect="1"/>
          </p:cNvPicPr>
          <p:nvPr/>
        </p:nvPicPr>
        <p:blipFill>
          <a:blip r:embed="rId13"/>
          <a:stretch>
            <a:fillRect/>
          </a:stretch>
        </p:blipFill>
        <p:spPr>
          <a:xfrm>
            <a:off x="1628259" y="4287091"/>
            <a:ext cx="254000" cy="215900"/>
          </a:xfrm>
          <a:prstGeom prst="rect">
            <a:avLst/>
          </a:prstGeom>
        </p:spPr>
      </p:pic>
      <p:pic>
        <p:nvPicPr>
          <p:cNvPr id="31" name="图片 30">
            <a:extLst>
              <a:ext uri="{FF2B5EF4-FFF2-40B4-BE49-F238E27FC236}">
                <a16:creationId xmlns:a16="http://schemas.microsoft.com/office/drawing/2014/main" id="{C2E4C403-3444-4B47-BCC6-0451F520A713}"/>
              </a:ext>
            </a:extLst>
          </p:cNvPr>
          <p:cNvPicPr>
            <a:picLocks noChangeAspect="1"/>
          </p:cNvPicPr>
          <p:nvPr/>
        </p:nvPicPr>
        <p:blipFill>
          <a:blip r:embed="rId14"/>
          <a:stretch>
            <a:fillRect/>
          </a:stretch>
        </p:blipFill>
        <p:spPr>
          <a:xfrm>
            <a:off x="4829652" y="4223806"/>
            <a:ext cx="952500" cy="317500"/>
          </a:xfrm>
          <a:prstGeom prst="rect">
            <a:avLst/>
          </a:prstGeom>
        </p:spPr>
      </p:pic>
      <p:pic>
        <p:nvPicPr>
          <p:cNvPr id="32" name="图片 31">
            <a:extLst>
              <a:ext uri="{FF2B5EF4-FFF2-40B4-BE49-F238E27FC236}">
                <a16:creationId xmlns:a16="http://schemas.microsoft.com/office/drawing/2014/main" id="{363BBC72-FA6E-1D41-B25D-9014E6DF3146}"/>
              </a:ext>
            </a:extLst>
          </p:cNvPr>
          <p:cNvPicPr>
            <a:picLocks noChangeAspect="1"/>
          </p:cNvPicPr>
          <p:nvPr/>
        </p:nvPicPr>
        <p:blipFill>
          <a:blip r:embed="rId15"/>
          <a:stretch>
            <a:fillRect/>
          </a:stretch>
        </p:blipFill>
        <p:spPr>
          <a:xfrm>
            <a:off x="6059978" y="4299791"/>
            <a:ext cx="546100" cy="190500"/>
          </a:xfrm>
          <a:prstGeom prst="rect">
            <a:avLst/>
          </a:prstGeom>
        </p:spPr>
      </p:pic>
    </p:spTree>
    <p:extLst>
      <p:ext uri="{BB962C8B-B14F-4D97-AF65-F5344CB8AC3E}">
        <p14:creationId xmlns:p14="http://schemas.microsoft.com/office/powerpoint/2010/main" val="21953910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批量归一化</a:t>
            </a:r>
          </a:p>
        </p:txBody>
      </p:sp>
      <p:sp>
        <p:nvSpPr>
          <p:cNvPr id="8" name="Text Placeholder 2">
            <a:extLst>
              <a:ext uri="{FF2B5EF4-FFF2-40B4-BE49-F238E27FC236}">
                <a16:creationId xmlns:a16="http://schemas.microsoft.com/office/drawing/2014/main" id="{A3952BCF-B51F-104F-BC8B-7C3A12D205E1}"/>
              </a:ext>
            </a:extLst>
          </p:cNvPr>
          <p:cNvSpPr txBox="1"/>
          <p:nvPr/>
        </p:nvSpPr>
        <p:spPr>
          <a:xfrm>
            <a:off x="928898" y="888464"/>
            <a:ext cx="7987852" cy="397800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对卷积层来说，</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批量归一化发生在卷积计算之后、应用激活函数之前</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。如果卷积计算输出多个通道，我们需要对这些通道的输出分别做批量归一化，且每个通道都拥有独立的拉伸和偏移参数，并均为标量。设小批量中有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m</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个样本。在单个通道上，假设卷积计算输出的高和宽分别为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p</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和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q</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我们需要对该通道中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m×p×q</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个元素同时做批量归一化。对这些元素做标准化计算时，我们使用相同的均值和方差，即该通道中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m×p×q</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个元素的均值和方差。</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2" name="图片 1">
            <a:extLst>
              <a:ext uri="{FF2B5EF4-FFF2-40B4-BE49-F238E27FC236}">
                <a16:creationId xmlns:a16="http://schemas.microsoft.com/office/drawing/2014/main" id="{A2B9C3F9-5AEF-4045-A80D-8FC1676B7078}"/>
              </a:ext>
            </a:extLst>
          </p:cNvPr>
          <p:cNvPicPr>
            <a:picLocks noChangeAspect="1"/>
          </p:cNvPicPr>
          <p:nvPr/>
        </p:nvPicPr>
        <p:blipFill>
          <a:blip r:embed="rId3"/>
          <a:stretch>
            <a:fillRect/>
          </a:stretch>
        </p:blipFill>
        <p:spPr>
          <a:xfrm>
            <a:off x="1719298" y="2375629"/>
            <a:ext cx="6948339" cy="2025481"/>
          </a:xfrm>
          <a:prstGeom prst="rect">
            <a:avLst/>
          </a:prstGeom>
        </p:spPr>
      </p:pic>
      <p:pic>
        <p:nvPicPr>
          <p:cNvPr id="33" name="图片 32">
            <a:extLst>
              <a:ext uri="{FF2B5EF4-FFF2-40B4-BE49-F238E27FC236}">
                <a16:creationId xmlns:a16="http://schemas.microsoft.com/office/drawing/2014/main" id="{AE4BA5EA-AA4A-5148-AE70-E7C1E8282BF0}"/>
              </a:ext>
            </a:extLst>
          </p:cNvPr>
          <p:cNvPicPr>
            <a:picLocks noChangeAspect="1"/>
          </p:cNvPicPr>
          <p:nvPr/>
        </p:nvPicPr>
        <p:blipFill rotWithShape="1">
          <a:blip r:embed="rId4"/>
          <a:srcRect l="39608" t="4197" r="-49" b="25791"/>
          <a:stretch>
            <a:fillRect/>
          </a:stretch>
        </p:blipFill>
        <p:spPr>
          <a:xfrm>
            <a:off x="7590472" y="2133917"/>
            <a:ext cx="1434465" cy="875665"/>
          </a:xfrm>
          <a:prstGeom prst="rect">
            <a:avLst/>
          </a:prstGeom>
        </p:spPr>
      </p:pic>
    </p:spTree>
    <p:extLst>
      <p:ext uri="{BB962C8B-B14F-4D97-AF65-F5344CB8AC3E}">
        <p14:creationId xmlns:p14="http://schemas.microsoft.com/office/powerpoint/2010/main" val="399245656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残差网络</a:t>
            </a:r>
            <a:r>
              <a:rPr lang="en-US" altLang="zh-CN" sz="2700" b="1" dirty="0">
                <a:solidFill>
                  <a:srgbClr val="494C4F"/>
                </a:solidFill>
                <a:latin typeface="SimHei" charset="0"/>
                <a:ea typeface="SimHei" charset="0"/>
                <a:cs typeface="SimHei" charset="0"/>
              </a:rPr>
              <a:t>(</a:t>
            </a:r>
            <a:r>
              <a:rPr lang="en" altLang="zh-CN" sz="2700" b="1" dirty="0" err="1">
                <a:solidFill>
                  <a:srgbClr val="494C4F"/>
                </a:solidFill>
                <a:latin typeface="SimHei" charset="0"/>
                <a:ea typeface="SimHei" charset="0"/>
                <a:cs typeface="SimHei" charset="0"/>
              </a:rPr>
              <a:t>ResNet</a:t>
            </a:r>
            <a:r>
              <a:rPr lang="en" altLang="zh-CN" sz="2700" b="1" dirty="0">
                <a:solidFill>
                  <a:srgbClr val="494C4F"/>
                </a:solidFill>
                <a:latin typeface="SimHei" charset="0"/>
                <a:ea typeface="SimHei" charset="0"/>
                <a:cs typeface="SimHei" charset="0"/>
              </a:rPr>
              <a:t>)</a:t>
            </a:r>
            <a:endParaRPr lang="zh-CN" altLang="en-US" sz="2700" b="1" dirty="0">
              <a:solidFill>
                <a:srgbClr val="494C4F"/>
              </a:solidFill>
              <a:latin typeface="SimHei" charset="0"/>
              <a:ea typeface="SimHei" charset="0"/>
              <a:cs typeface="SimHei" charset="0"/>
            </a:endParaRPr>
          </a:p>
        </p:txBody>
      </p:sp>
      <p:sp>
        <p:nvSpPr>
          <p:cNvPr id="8" name="Text Placeholder 2">
            <a:extLst>
              <a:ext uri="{FF2B5EF4-FFF2-40B4-BE49-F238E27FC236}">
                <a16:creationId xmlns:a16="http://schemas.microsoft.com/office/drawing/2014/main" id="{A3952BCF-B51F-104F-BC8B-7C3A12D205E1}"/>
              </a:ext>
            </a:extLst>
          </p:cNvPr>
          <p:cNvSpPr txBox="1"/>
          <p:nvPr/>
        </p:nvSpPr>
        <p:spPr>
          <a:xfrm>
            <a:off x="1497026" y="957569"/>
            <a:ext cx="6238959" cy="397800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思考一个问题：对神经网络模型添加新的层，充分训练后的模型是否只可能更有效地降低训练误差？</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理论上，原模型解的空间只是新模型解的空间的子空间。也就是说，如果我们能将新添加的层训练成恒等映射               </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新模型和原模型将同样有效。由于新模型可能得出更优的解来拟合训练数据集，因此添加层似乎更容易降低训练误差。然而在实践中，</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添加过多的层后训练误差往往不降反升</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。即使利用批量归一化带来的数值稳定性使训练深层模型更加容易，该问题仍然存在。</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针对这一问题，何恺明等人提出了</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残差网络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ResNet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它在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2015</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年的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ImageNet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图像识别挑战赛夺魁，并深刻影响了后来的深度神经网络的设计。</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3" name="图片 2">
            <a:extLst>
              <a:ext uri="{FF2B5EF4-FFF2-40B4-BE49-F238E27FC236}">
                <a16:creationId xmlns:a16="http://schemas.microsoft.com/office/drawing/2014/main" id="{74C1CFE4-8C3C-AC45-BC02-D9252A96B6F0}"/>
              </a:ext>
            </a:extLst>
          </p:cNvPr>
          <p:cNvPicPr>
            <a:picLocks noChangeAspect="1"/>
          </p:cNvPicPr>
          <p:nvPr/>
        </p:nvPicPr>
        <p:blipFill>
          <a:blip r:embed="rId3"/>
          <a:stretch>
            <a:fillRect/>
          </a:stretch>
        </p:blipFill>
        <p:spPr>
          <a:xfrm>
            <a:off x="4667194" y="1974793"/>
            <a:ext cx="635000" cy="190500"/>
          </a:xfrm>
          <a:prstGeom prst="rect">
            <a:avLst/>
          </a:prstGeom>
        </p:spPr>
      </p:pic>
      <p:sp>
        <p:nvSpPr>
          <p:cNvPr id="7" name="矩形 6">
            <a:extLst>
              <a:ext uri="{FF2B5EF4-FFF2-40B4-BE49-F238E27FC236}">
                <a16:creationId xmlns:a16="http://schemas.microsoft.com/office/drawing/2014/main" id="{CEE2484B-484D-D94F-A006-B4AD2E3BFC53}"/>
              </a:ext>
            </a:extLst>
          </p:cNvPr>
          <p:cNvSpPr/>
          <p:nvPr/>
        </p:nvSpPr>
        <p:spPr>
          <a:xfrm>
            <a:off x="1817336" y="4229722"/>
            <a:ext cx="6347528" cy="461665"/>
          </a:xfrm>
          <a:prstGeom prst="rect">
            <a:avLst/>
          </a:prstGeom>
        </p:spPr>
        <p:txBody>
          <a:bodyPr wrap="square">
            <a:spAutoFit/>
          </a:bodyPr>
          <a:lstStyle/>
          <a:p>
            <a:pPr marL="171450" indent="-171450">
              <a:buFont typeface="Arial" panose="020B0604020202020204" pitchFamily="34" charset="0"/>
              <a:buChar char="•"/>
            </a:pPr>
            <a:r>
              <a:rPr lang="en" altLang="zh-CN" sz="1200" dirty="0">
                <a:solidFill>
                  <a:srgbClr val="636D78"/>
                </a:solidFill>
                <a:latin typeface="Times New Roman" panose="02020603050405020304" pitchFamily="18" charset="0"/>
                <a:ea typeface="宋体" charset="0"/>
                <a:cs typeface="Times New Roman" panose="02020603050405020304" pitchFamily="18" charset="0"/>
              </a:rPr>
              <a:t>He, K., Zhang, X., Ren, S., &amp; Sun, J. (2016). Deep residual learning for image recognition. </a:t>
            </a:r>
            <a:r>
              <a:rPr lang="en" altLang="zh-CN" sz="1200" i="1" dirty="0">
                <a:solidFill>
                  <a:srgbClr val="636D78"/>
                </a:solidFill>
                <a:latin typeface="Times New Roman" panose="02020603050405020304" pitchFamily="18" charset="0"/>
                <a:ea typeface="宋体" charset="0"/>
                <a:cs typeface="Times New Roman" panose="02020603050405020304" pitchFamily="18" charset="0"/>
              </a:rPr>
              <a:t>Proceedings of the IEEE conference on computer vision and pattern recognition (pp. 770–778).</a:t>
            </a:r>
            <a:endParaRPr lang="zh-CN" altLang="en-US" sz="1200" i="1" dirty="0">
              <a:solidFill>
                <a:srgbClr val="636D78"/>
              </a:solidFill>
              <a:latin typeface="Times New Roman" panose="02020603050405020304" pitchFamily="18" charset="0"/>
              <a:ea typeface="宋体" charset="0"/>
              <a:cs typeface="Times New Roman" panose="02020603050405020304" pitchFamily="18" charset="0"/>
            </a:endParaRPr>
          </a:p>
        </p:txBody>
      </p:sp>
    </p:spTree>
    <p:extLst>
      <p:ext uri="{BB962C8B-B14F-4D97-AF65-F5344CB8AC3E}">
        <p14:creationId xmlns:p14="http://schemas.microsoft.com/office/powerpoint/2010/main" val="89178621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残差网络</a:t>
            </a:r>
            <a:r>
              <a:rPr lang="en-US" altLang="zh-CN" sz="2700" b="1" dirty="0">
                <a:solidFill>
                  <a:srgbClr val="494C4F"/>
                </a:solidFill>
                <a:latin typeface="SimHei" charset="0"/>
                <a:ea typeface="SimHei" charset="0"/>
                <a:cs typeface="SimHei" charset="0"/>
              </a:rPr>
              <a:t>(</a:t>
            </a:r>
            <a:r>
              <a:rPr lang="en" altLang="zh-CN" sz="2700" b="1" dirty="0" err="1">
                <a:solidFill>
                  <a:srgbClr val="494C4F"/>
                </a:solidFill>
                <a:latin typeface="SimHei" charset="0"/>
                <a:ea typeface="SimHei" charset="0"/>
                <a:cs typeface="SimHei" charset="0"/>
              </a:rPr>
              <a:t>ResNet</a:t>
            </a:r>
            <a:r>
              <a:rPr lang="en" altLang="zh-CN" sz="2700" b="1" dirty="0">
                <a:solidFill>
                  <a:srgbClr val="494C4F"/>
                </a:solidFill>
                <a:latin typeface="SimHei" charset="0"/>
                <a:ea typeface="SimHei" charset="0"/>
                <a:cs typeface="SimHei" charset="0"/>
              </a:rPr>
              <a:t>)</a:t>
            </a:r>
            <a:endParaRPr lang="zh-CN" altLang="en-US" sz="2700" b="1" dirty="0">
              <a:solidFill>
                <a:srgbClr val="494C4F"/>
              </a:solidFill>
              <a:latin typeface="SimHei" charset="0"/>
              <a:ea typeface="SimHei" charset="0"/>
              <a:cs typeface="SimHei" charset="0"/>
            </a:endParaRPr>
          </a:p>
        </p:txBody>
      </p:sp>
      <p:sp>
        <p:nvSpPr>
          <p:cNvPr id="8" name="Text Placeholder 2">
            <a:extLst>
              <a:ext uri="{FF2B5EF4-FFF2-40B4-BE49-F238E27FC236}">
                <a16:creationId xmlns:a16="http://schemas.microsoft.com/office/drawing/2014/main" id="{A3952BCF-B51F-104F-BC8B-7C3A12D205E1}"/>
              </a:ext>
            </a:extLst>
          </p:cNvPr>
          <p:cNvSpPr txBox="1"/>
          <p:nvPr/>
        </p:nvSpPr>
        <p:spPr>
          <a:xfrm>
            <a:off x="1497027" y="957569"/>
            <a:ext cx="4814762" cy="397800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让我们聚焦于神经网络局部。如右图所示，设输入为     </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假设我们希望学出的理想映射为         </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从而作为右图中的上方激活函数的输入。左图虚线框中的部分需要直接拟合出该映射        </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而右图虚线框中的部分则需要拟合出有关恒等映射的残差映射               </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残差映射在实际中往往更容易优化。以恒等映射作为我们希望学出的理想映射        </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我们只需将右图中的右图虚线框内上方的加权运算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如仿射</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的权重和偏差参数学成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0</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，那么         即为恒等映射。实际中，当理想映射             极接近于恒等映射时，残差映射也易于捕捉恒等映射的细微波动。右图中的右侧也就是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ResNet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的基础块，</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即</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残差块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residual block</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在残差块中，输入可通过跨层的数据线路更快地向前传播。</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2" name="图片 1">
            <a:extLst>
              <a:ext uri="{FF2B5EF4-FFF2-40B4-BE49-F238E27FC236}">
                <a16:creationId xmlns:a16="http://schemas.microsoft.com/office/drawing/2014/main" id="{78FBE2B5-1329-B646-8126-3D21DCB96EC8}"/>
              </a:ext>
            </a:extLst>
          </p:cNvPr>
          <p:cNvPicPr>
            <a:picLocks noChangeAspect="1"/>
          </p:cNvPicPr>
          <p:nvPr/>
        </p:nvPicPr>
        <p:blipFill>
          <a:blip r:embed="rId3"/>
          <a:stretch>
            <a:fillRect/>
          </a:stretch>
        </p:blipFill>
        <p:spPr>
          <a:xfrm>
            <a:off x="5976539" y="1058945"/>
            <a:ext cx="101600" cy="190500"/>
          </a:xfrm>
          <a:prstGeom prst="rect">
            <a:avLst/>
          </a:prstGeom>
        </p:spPr>
      </p:pic>
      <p:pic>
        <p:nvPicPr>
          <p:cNvPr id="4" name="图片 3">
            <a:extLst>
              <a:ext uri="{FF2B5EF4-FFF2-40B4-BE49-F238E27FC236}">
                <a16:creationId xmlns:a16="http://schemas.microsoft.com/office/drawing/2014/main" id="{AF428AF7-9CBB-774B-91C3-D4F05AC1E3A3}"/>
              </a:ext>
            </a:extLst>
          </p:cNvPr>
          <p:cNvPicPr>
            <a:picLocks noChangeAspect="1"/>
          </p:cNvPicPr>
          <p:nvPr/>
        </p:nvPicPr>
        <p:blipFill>
          <a:blip r:embed="rId4"/>
          <a:stretch>
            <a:fillRect/>
          </a:stretch>
        </p:blipFill>
        <p:spPr>
          <a:xfrm>
            <a:off x="4340591" y="1308938"/>
            <a:ext cx="330200" cy="190500"/>
          </a:xfrm>
          <a:prstGeom prst="rect">
            <a:avLst/>
          </a:prstGeom>
        </p:spPr>
      </p:pic>
      <p:pic>
        <p:nvPicPr>
          <p:cNvPr id="5" name="图片 4">
            <a:extLst>
              <a:ext uri="{FF2B5EF4-FFF2-40B4-BE49-F238E27FC236}">
                <a16:creationId xmlns:a16="http://schemas.microsoft.com/office/drawing/2014/main" id="{08596A5B-F2CA-1249-AF4A-448BE3585F59}"/>
              </a:ext>
            </a:extLst>
          </p:cNvPr>
          <p:cNvPicPr>
            <a:picLocks noChangeAspect="1"/>
          </p:cNvPicPr>
          <p:nvPr/>
        </p:nvPicPr>
        <p:blipFill>
          <a:blip r:embed="rId5"/>
          <a:stretch>
            <a:fillRect/>
          </a:stretch>
        </p:blipFill>
        <p:spPr>
          <a:xfrm>
            <a:off x="3964705" y="2113101"/>
            <a:ext cx="622300" cy="190500"/>
          </a:xfrm>
          <a:prstGeom prst="rect">
            <a:avLst/>
          </a:prstGeom>
        </p:spPr>
      </p:pic>
      <p:pic>
        <p:nvPicPr>
          <p:cNvPr id="10" name="图片 9">
            <a:extLst>
              <a:ext uri="{FF2B5EF4-FFF2-40B4-BE49-F238E27FC236}">
                <a16:creationId xmlns:a16="http://schemas.microsoft.com/office/drawing/2014/main" id="{45FFA7CB-DA17-E34F-8A85-32C50539AD2E}"/>
              </a:ext>
            </a:extLst>
          </p:cNvPr>
          <p:cNvPicPr>
            <a:picLocks noChangeAspect="1"/>
          </p:cNvPicPr>
          <p:nvPr/>
        </p:nvPicPr>
        <p:blipFill>
          <a:blip r:embed="rId4"/>
          <a:stretch>
            <a:fillRect/>
          </a:stretch>
        </p:blipFill>
        <p:spPr>
          <a:xfrm>
            <a:off x="3626413" y="2757141"/>
            <a:ext cx="330200" cy="190500"/>
          </a:xfrm>
          <a:prstGeom prst="rect">
            <a:avLst/>
          </a:prstGeom>
        </p:spPr>
      </p:pic>
      <p:pic>
        <p:nvPicPr>
          <p:cNvPr id="6" name="图片 5">
            <a:extLst>
              <a:ext uri="{FF2B5EF4-FFF2-40B4-BE49-F238E27FC236}">
                <a16:creationId xmlns:a16="http://schemas.microsoft.com/office/drawing/2014/main" id="{3DCDB790-0774-A44B-8D23-1445F6142D38}"/>
              </a:ext>
            </a:extLst>
          </p:cNvPr>
          <p:cNvPicPr>
            <a:picLocks noChangeAspect="1"/>
          </p:cNvPicPr>
          <p:nvPr/>
        </p:nvPicPr>
        <p:blipFill>
          <a:blip r:embed="rId6"/>
          <a:stretch>
            <a:fillRect/>
          </a:stretch>
        </p:blipFill>
        <p:spPr>
          <a:xfrm>
            <a:off x="6311789" y="894204"/>
            <a:ext cx="2571486" cy="2215196"/>
          </a:xfrm>
          <a:prstGeom prst="rect">
            <a:avLst/>
          </a:prstGeom>
        </p:spPr>
      </p:pic>
      <p:pic>
        <p:nvPicPr>
          <p:cNvPr id="12" name="图片 11">
            <a:extLst>
              <a:ext uri="{FF2B5EF4-FFF2-40B4-BE49-F238E27FC236}">
                <a16:creationId xmlns:a16="http://schemas.microsoft.com/office/drawing/2014/main" id="{5ECAF64F-020B-A74E-BD42-6959111EDCC4}"/>
              </a:ext>
            </a:extLst>
          </p:cNvPr>
          <p:cNvPicPr>
            <a:picLocks noChangeAspect="1"/>
          </p:cNvPicPr>
          <p:nvPr/>
        </p:nvPicPr>
        <p:blipFill>
          <a:blip r:embed="rId4"/>
          <a:stretch>
            <a:fillRect/>
          </a:stretch>
        </p:blipFill>
        <p:spPr>
          <a:xfrm>
            <a:off x="2903617" y="1843670"/>
            <a:ext cx="330200" cy="190500"/>
          </a:xfrm>
          <a:prstGeom prst="rect">
            <a:avLst/>
          </a:prstGeom>
        </p:spPr>
      </p:pic>
      <p:pic>
        <p:nvPicPr>
          <p:cNvPr id="13" name="图片 12">
            <a:extLst>
              <a:ext uri="{FF2B5EF4-FFF2-40B4-BE49-F238E27FC236}">
                <a16:creationId xmlns:a16="http://schemas.microsoft.com/office/drawing/2014/main" id="{CF8ACE72-2AE9-7645-81B6-7F9E1D06C3FE}"/>
              </a:ext>
            </a:extLst>
          </p:cNvPr>
          <p:cNvPicPr>
            <a:picLocks noChangeAspect="1"/>
          </p:cNvPicPr>
          <p:nvPr/>
        </p:nvPicPr>
        <p:blipFill>
          <a:blip r:embed="rId4"/>
          <a:stretch>
            <a:fillRect/>
          </a:stretch>
        </p:blipFill>
        <p:spPr>
          <a:xfrm>
            <a:off x="2677920" y="3294371"/>
            <a:ext cx="330200" cy="190500"/>
          </a:xfrm>
          <a:prstGeom prst="rect">
            <a:avLst/>
          </a:prstGeom>
        </p:spPr>
      </p:pic>
      <p:pic>
        <p:nvPicPr>
          <p:cNvPr id="14" name="图片 13">
            <a:extLst>
              <a:ext uri="{FF2B5EF4-FFF2-40B4-BE49-F238E27FC236}">
                <a16:creationId xmlns:a16="http://schemas.microsoft.com/office/drawing/2014/main" id="{CF1F82DC-7175-D949-AB34-F36E87A8732D}"/>
              </a:ext>
            </a:extLst>
          </p:cNvPr>
          <p:cNvPicPr>
            <a:picLocks noChangeAspect="1"/>
          </p:cNvPicPr>
          <p:nvPr/>
        </p:nvPicPr>
        <p:blipFill>
          <a:blip r:embed="rId4"/>
          <a:stretch>
            <a:fillRect/>
          </a:stretch>
        </p:blipFill>
        <p:spPr>
          <a:xfrm>
            <a:off x="5913039" y="3294371"/>
            <a:ext cx="330200" cy="190500"/>
          </a:xfrm>
          <a:prstGeom prst="rect">
            <a:avLst/>
          </a:prstGeom>
        </p:spPr>
      </p:pic>
    </p:spTree>
    <p:extLst>
      <p:ext uri="{BB962C8B-B14F-4D97-AF65-F5344CB8AC3E}">
        <p14:creationId xmlns:p14="http://schemas.microsoft.com/office/powerpoint/2010/main" val="20235269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残差网络</a:t>
            </a:r>
            <a:r>
              <a:rPr lang="en-US" altLang="zh-CN" sz="2700" b="1" dirty="0">
                <a:solidFill>
                  <a:srgbClr val="494C4F"/>
                </a:solidFill>
                <a:latin typeface="SimHei" charset="0"/>
                <a:ea typeface="SimHei" charset="0"/>
                <a:cs typeface="SimHei" charset="0"/>
              </a:rPr>
              <a:t>(</a:t>
            </a:r>
            <a:r>
              <a:rPr lang="en" altLang="zh-CN" sz="2700" b="1" dirty="0" err="1">
                <a:solidFill>
                  <a:srgbClr val="494C4F"/>
                </a:solidFill>
                <a:latin typeface="SimHei" charset="0"/>
                <a:ea typeface="SimHei" charset="0"/>
                <a:cs typeface="SimHei" charset="0"/>
              </a:rPr>
              <a:t>ResNet</a:t>
            </a:r>
            <a:r>
              <a:rPr lang="en" altLang="zh-CN" sz="2700" b="1" dirty="0">
                <a:solidFill>
                  <a:srgbClr val="494C4F"/>
                </a:solidFill>
                <a:latin typeface="SimHei" charset="0"/>
                <a:ea typeface="SimHei" charset="0"/>
                <a:cs typeface="SimHei" charset="0"/>
              </a:rPr>
              <a:t>)</a:t>
            </a:r>
            <a:endParaRPr lang="zh-CN" altLang="en-US" sz="2700" b="1" dirty="0">
              <a:solidFill>
                <a:srgbClr val="494C4F"/>
              </a:solidFill>
              <a:latin typeface="SimHei" charset="0"/>
              <a:ea typeface="SimHei" charset="0"/>
              <a:cs typeface="SimHei" charset="0"/>
            </a:endParaRPr>
          </a:p>
        </p:txBody>
      </p:sp>
      <p:sp>
        <p:nvSpPr>
          <p:cNvPr id="8" name="Text Placeholder 2">
            <a:extLst>
              <a:ext uri="{FF2B5EF4-FFF2-40B4-BE49-F238E27FC236}">
                <a16:creationId xmlns:a16="http://schemas.microsoft.com/office/drawing/2014/main" id="{A3952BCF-B51F-104F-BC8B-7C3A12D205E1}"/>
              </a:ext>
            </a:extLst>
          </p:cNvPr>
          <p:cNvSpPr txBox="1"/>
          <p:nvPr/>
        </p:nvSpPr>
        <p:spPr>
          <a:xfrm>
            <a:off x="1497027" y="957569"/>
            <a:ext cx="4936142" cy="397800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ResNet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沿用了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VGG</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全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3×3</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卷积层的设计。残差块里首先有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2</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个有相同输出通道数的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3×3</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卷积层。每个卷积层后接一个批量归一化层和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ReLU</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激活函数。然后我们将输入跳过这两个卷积运算后直接加在最后的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ReLU</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激活函数前。这样的设计要求两个卷积层的输出与输入形状一样，从而可以相加。如果想改变通道数，就需要引入一个额外的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1×1</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卷积层来将输入变换成需要的形状后再做相加运算。</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3" name="图片 2">
            <a:extLst>
              <a:ext uri="{FF2B5EF4-FFF2-40B4-BE49-F238E27FC236}">
                <a16:creationId xmlns:a16="http://schemas.microsoft.com/office/drawing/2014/main" id="{3210EC2C-0303-1D45-AF26-E927531DCB08}"/>
              </a:ext>
            </a:extLst>
          </p:cNvPr>
          <p:cNvPicPr>
            <a:picLocks noChangeAspect="1"/>
          </p:cNvPicPr>
          <p:nvPr/>
        </p:nvPicPr>
        <p:blipFill>
          <a:blip r:embed="rId3"/>
          <a:stretch>
            <a:fillRect/>
          </a:stretch>
        </p:blipFill>
        <p:spPr>
          <a:xfrm>
            <a:off x="7158228" y="203776"/>
            <a:ext cx="1263986" cy="4393857"/>
          </a:xfrm>
          <a:prstGeom prst="rect">
            <a:avLst/>
          </a:prstGeom>
        </p:spPr>
      </p:pic>
      <p:pic>
        <p:nvPicPr>
          <p:cNvPr id="15" name="图片 14">
            <a:extLst>
              <a:ext uri="{FF2B5EF4-FFF2-40B4-BE49-F238E27FC236}">
                <a16:creationId xmlns:a16="http://schemas.microsoft.com/office/drawing/2014/main" id="{B301BCF9-DF12-5940-958D-943863D9C401}"/>
              </a:ext>
            </a:extLst>
          </p:cNvPr>
          <p:cNvPicPr>
            <a:picLocks noChangeAspect="1"/>
          </p:cNvPicPr>
          <p:nvPr/>
        </p:nvPicPr>
        <p:blipFill rotWithShape="1">
          <a:blip r:embed="rId4"/>
          <a:srcRect l="39608" t="4197" r="-49" b="25791"/>
          <a:stretch>
            <a:fillRect/>
          </a:stretch>
        </p:blipFill>
        <p:spPr>
          <a:xfrm>
            <a:off x="4422454" y="3344638"/>
            <a:ext cx="1434465" cy="875665"/>
          </a:xfrm>
          <a:prstGeom prst="rect">
            <a:avLst/>
          </a:prstGeom>
        </p:spPr>
      </p:pic>
    </p:spTree>
    <p:extLst>
      <p:ext uri="{BB962C8B-B14F-4D97-AF65-F5344CB8AC3E}">
        <p14:creationId xmlns:p14="http://schemas.microsoft.com/office/powerpoint/2010/main" val="109444363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稠密连接网络</a:t>
            </a:r>
            <a:r>
              <a:rPr lang="en-US" altLang="zh-CN" sz="2700" b="1" dirty="0">
                <a:solidFill>
                  <a:srgbClr val="494C4F"/>
                </a:solidFill>
                <a:latin typeface="SimHei" charset="0"/>
                <a:ea typeface="SimHei" charset="0"/>
                <a:cs typeface="SimHei" charset="0"/>
              </a:rPr>
              <a:t>(</a:t>
            </a:r>
            <a:r>
              <a:rPr lang="en" altLang="zh-CN" sz="2700" b="1" dirty="0" err="1">
                <a:solidFill>
                  <a:srgbClr val="494C4F"/>
                </a:solidFill>
                <a:latin typeface="SimHei" charset="0"/>
                <a:ea typeface="SimHei" charset="0"/>
                <a:cs typeface="SimHei" charset="0"/>
              </a:rPr>
              <a:t>DenseNet</a:t>
            </a:r>
            <a:r>
              <a:rPr lang="en-US" altLang="zh-CN" sz="2700" b="1" dirty="0">
                <a:solidFill>
                  <a:srgbClr val="494C4F"/>
                </a:solidFill>
                <a:latin typeface="SimHei" charset="0"/>
                <a:ea typeface="SimHei" charset="0"/>
                <a:cs typeface="SimHei" charset="0"/>
              </a:rPr>
              <a:t>)</a:t>
            </a:r>
            <a:endParaRPr lang="zh-CN" altLang="en-US" sz="2700" b="1" dirty="0">
              <a:solidFill>
                <a:srgbClr val="494C4F"/>
              </a:solidFill>
              <a:latin typeface="SimHei" charset="0"/>
              <a:ea typeface="SimHei" charset="0"/>
              <a:cs typeface="SimHei" charset="0"/>
            </a:endParaRPr>
          </a:p>
        </p:txBody>
      </p:sp>
      <p:sp>
        <p:nvSpPr>
          <p:cNvPr id="8" name="Text Placeholder 2">
            <a:extLst>
              <a:ext uri="{FF2B5EF4-FFF2-40B4-BE49-F238E27FC236}">
                <a16:creationId xmlns:a16="http://schemas.microsoft.com/office/drawing/2014/main" id="{A3952BCF-B51F-104F-BC8B-7C3A12D205E1}"/>
              </a:ext>
            </a:extLst>
          </p:cNvPr>
          <p:cNvSpPr txBox="1"/>
          <p:nvPr/>
        </p:nvSpPr>
        <p:spPr>
          <a:xfrm>
            <a:off x="1497026" y="957569"/>
            <a:ext cx="7177635" cy="397800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ResNet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极大地改变了如何参数化深层网络中函数的观点。 </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稠密连接网络</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DenseNet</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[Huang et al., 2017]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在某种程度上是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ResNet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的逻辑扩展。让我们先从数学上了解一下。</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回想一下任意函数的泰勒展开式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(Taylor expansion)</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，它把这个函数分解成越来越高阶的项。在  𝑥  接近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0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时，</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同样，</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ResNet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将函数展开为</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也就是说，</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ResNet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将 𝑓 分解为两部分：一个简单的线性项和一个更复杂的非线性项。 那么再向前拓展一步，如果我们想将 𝑓 拓展成超过两部分的信息呢？ 一种方案便是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DenseNet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
        <p:nvSpPr>
          <p:cNvPr id="7" name="矩形 6">
            <a:extLst>
              <a:ext uri="{FF2B5EF4-FFF2-40B4-BE49-F238E27FC236}">
                <a16:creationId xmlns:a16="http://schemas.microsoft.com/office/drawing/2014/main" id="{2815429F-5322-9649-BB87-D1B70F75489A}"/>
              </a:ext>
            </a:extLst>
          </p:cNvPr>
          <p:cNvSpPr/>
          <p:nvPr/>
        </p:nvSpPr>
        <p:spPr>
          <a:xfrm>
            <a:off x="1817335" y="4229722"/>
            <a:ext cx="7067719" cy="461665"/>
          </a:xfrm>
          <a:prstGeom prst="rect">
            <a:avLst/>
          </a:prstGeom>
        </p:spPr>
        <p:txBody>
          <a:bodyPr wrap="square">
            <a:spAutoFit/>
          </a:bodyPr>
          <a:lstStyle/>
          <a:p>
            <a:pPr marL="171450" indent="-171450">
              <a:buFont typeface="Arial" panose="020B0604020202020204" pitchFamily="34" charset="0"/>
              <a:buChar char="•"/>
            </a:pPr>
            <a:r>
              <a:rPr lang="en" altLang="zh-CN" sz="1200" dirty="0">
                <a:solidFill>
                  <a:srgbClr val="636D78"/>
                </a:solidFill>
                <a:latin typeface="Times New Roman" panose="02020603050405020304" pitchFamily="18" charset="0"/>
                <a:ea typeface="宋体" charset="0"/>
                <a:cs typeface="Times New Roman" panose="02020603050405020304" pitchFamily="18" charset="0"/>
              </a:rPr>
              <a:t>Huang, G., Liu, Z., Van Der </a:t>
            </a:r>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Maaten</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 L., &amp; Weinberger, K. Q. (2017). Densely connected convolutional networks. </a:t>
            </a:r>
            <a:r>
              <a:rPr lang="en" altLang="zh-CN" sz="1200" i="1" dirty="0">
                <a:solidFill>
                  <a:srgbClr val="636D78"/>
                </a:solidFill>
                <a:latin typeface="Times New Roman" panose="02020603050405020304" pitchFamily="18" charset="0"/>
                <a:ea typeface="宋体" charset="0"/>
                <a:cs typeface="Times New Roman" panose="02020603050405020304" pitchFamily="18" charset="0"/>
              </a:rPr>
              <a:t>Proceedings of the IEEE conference on computer vision and pattern recognition (pp. 4700–4708).</a:t>
            </a:r>
            <a:endParaRPr lang="zh-CN" altLang="en-US" sz="1200" i="1"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2" name="图片 1">
            <a:extLst>
              <a:ext uri="{FF2B5EF4-FFF2-40B4-BE49-F238E27FC236}">
                <a16:creationId xmlns:a16="http://schemas.microsoft.com/office/drawing/2014/main" id="{09545518-D0AA-9A4D-A789-5BDF4DAF6CAD}"/>
              </a:ext>
            </a:extLst>
          </p:cNvPr>
          <p:cNvPicPr>
            <a:picLocks noChangeAspect="1"/>
          </p:cNvPicPr>
          <p:nvPr/>
        </p:nvPicPr>
        <p:blipFill>
          <a:blip r:embed="rId3"/>
          <a:stretch>
            <a:fillRect/>
          </a:stretch>
        </p:blipFill>
        <p:spPr>
          <a:xfrm>
            <a:off x="3354823" y="2179844"/>
            <a:ext cx="3657600" cy="368300"/>
          </a:xfrm>
          <a:prstGeom prst="rect">
            <a:avLst/>
          </a:prstGeom>
        </p:spPr>
      </p:pic>
      <p:pic>
        <p:nvPicPr>
          <p:cNvPr id="4" name="图片 3">
            <a:extLst>
              <a:ext uri="{FF2B5EF4-FFF2-40B4-BE49-F238E27FC236}">
                <a16:creationId xmlns:a16="http://schemas.microsoft.com/office/drawing/2014/main" id="{4FF09B94-7C8A-624E-89F9-6705CF5E7039}"/>
              </a:ext>
            </a:extLst>
          </p:cNvPr>
          <p:cNvPicPr>
            <a:picLocks noChangeAspect="1"/>
          </p:cNvPicPr>
          <p:nvPr/>
        </p:nvPicPr>
        <p:blipFill>
          <a:blip r:embed="rId4"/>
          <a:stretch>
            <a:fillRect/>
          </a:stretch>
        </p:blipFill>
        <p:spPr>
          <a:xfrm>
            <a:off x="4593073" y="2851321"/>
            <a:ext cx="1181100" cy="190500"/>
          </a:xfrm>
          <a:prstGeom prst="rect">
            <a:avLst/>
          </a:prstGeom>
        </p:spPr>
      </p:pic>
    </p:spTree>
    <p:extLst>
      <p:ext uri="{BB962C8B-B14F-4D97-AF65-F5344CB8AC3E}">
        <p14:creationId xmlns:p14="http://schemas.microsoft.com/office/powerpoint/2010/main" val="190679851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稠密连接网络</a:t>
            </a:r>
            <a:r>
              <a:rPr lang="en-US" altLang="zh-CN" sz="2700" b="1" dirty="0">
                <a:solidFill>
                  <a:srgbClr val="494C4F"/>
                </a:solidFill>
                <a:latin typeface="SimHei" charset="0"/>
                <a:ea typeface="SimHei" charset="0"/>
                <a:cs typeface="SimHei" charset="0"/>
              </a:rPr>
              <a:t>(</a:t>
            </a:r>
            <a:r>
              <a:rPr lang="en" altLang="zh-CN" sz="2700" b="1" dirty="0" err="1">
                <a:solidFill>
                  <a:srgbClr val="494C4F"/>
                </a:solidFill>
                <a:latin typeface="SimHei" charset="0"/>
                <a:ea typeface="SimHei" charset="0"/>
                <a:cs typeface="SimHei" charset="0"/>
              </a:rPr>
              <a:t>DenseNet</a:t>
            </a:r>
            <a:r>
              <a:rPr lang="en-US" altLang="zh-CN" sz="2700" b="1" dirty="0">
                <a:solidFill>
                  <a:srgbClr val="494C4F"/>
                </a:solidFill>
                <a:latin typeface="SimHei" charset="0"/>
                <a:ea typeface="SimHei" charset="0"/>
                <a:cs typeface="SimHei" charset="0"/>
              </a:rPr>
              <a:t>)</a:t>
            </a:r>
            <a:endParaRPr lang="zh-CN" altLang="en-US" sz="2700" b="1" dirty="0">
              <a:solidFill>
                <a:srgbClr val="494C4F"/>
              </a:solidFill>
              <a:latin typeface="SimHei" charset="0"/>
              <a:ea typeface="SimHei" charset="0"/>
              <a:cs typeface="SimHei" charset="0"/>
            </a:endParaRPr>
          </a:p>
        </p:txBody>
      </p:sp>
      <p:sp>
        <p:nvSpPr>
          <p:cNvPr id="8" name="Text Placeholder 2">
            <a:extLst>
              <a:ext uri="{FF2B5EF4-FFF2-40B4-BE49-F238E27FC236}">
                <a16:creationId xmlns:a16="http://schemas.microsoft.com/office/drawing/2014/main" id="{A3952BCF-B51F-104F-BC8B-7C3A12D205E1}"/>
              </a:ext>
            </a:extLst>
          </p:cNvPr>
          <p:cNvSpPr txBox="1"/>
          <p:nvPr/>
        </p:nvSpPr>
        <p:spPr>
          <a:xfrm>
            <a:off x="1497027" y="957569"/>
            <a:ext cx="5421664" cy="397800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如右图所示，</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ResNet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和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DenseNet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的关键区别在于，</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DenseNet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输出是连接（用图中的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表示）而不是如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ResNet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的简单相加。 因此，在应用越来越复杂的函数序列后，我们执行从  𝐱  到其展开式的映射：</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最后，将这些展开式结合到多层感知机中，再次减少特征的数量。 实现起来非常简单：我们不需要添加术语，而是将它们连接起来。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DenseNet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这个名字由变量之间的“</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稠密连接</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”而得来，最后一层与之前的所有层紧密相连。稠密连接如右图所示。</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稠密网络主要由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2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部分构成： </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稠密块</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(dense block)</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和</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过渡层</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(transition layer)</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前者定义如何连接输入和输出，而后者则控制通道数量，使其不会太复杂。</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3" name="图片 2">
            <a:extLst>
              <a:ext uri="{FF2B5EF4-FFF2-40B4-BE49-F238E27FC236}">
                <a16:creationId xmlns:a16="http://schemas.microsoft.com/office/drawing/2014/main" id="{0BD4033A-1624-E74A-8EEE-8DC34361D654}"/>
              </a:ext>
            </a:extLst>
          </p:cNvPr>
          <p:cNvPicPr>
            <a:picLocks noChangeAspect="1"/>
          </p:cNvPicPr>
          <p:nvPr/>
        </p:nvPicPr>
        <p:blipFill>
          <a:blip r:embed="rId3"/>
          <a:stretch>
            <a:fillRect/>
          </a:stretch>
        </p:blipFill>
        <p:spPr>
          <a:xfrm>
            <a:off x="6968422" y="957569"/>
            <a:ext cx="1866900" cy="965200"/>
          </a:xfrm>
          <a:prstGeom prst="rect">
            <a:avLst/>
          </a:prstGeom>
        </p:spPr>
      </p:pic>
      <p:pic>
        <p:nvPicPr>
          <p:cNvPr id="5" name="图片 4">
            <a:extLst>
              <a:ext uri="{FF2B5EF4-FFF2-40B4-BE49-F238E27FC236}">
                <a16:creationId xmlns:a16="http://schemas.microsoft.com/office/drawing/2014/main" id="{98D61EF8-87BC-F546-87C2-E3EB6ACF6383}"/>
              </a:ext>
            </a:extLst>
          </p:cNvPr>
          <p:cNvPicPr>
            <a:picLocks noChangeAspect="1"/>
          </p:cNvPicPr>
          <p:nvPr/>
        </p:nvPicPr>
        <p:blipFill>
          <a:blip r:embed="rId4"/>
          <a:stretch>
            <a:fillRect/>
          </a:stretch>
        </p:blipFill>
        <p:spPr>
          <a:xfrm>
            <a:off x="6489700" y="2880338"/>
            <a:ext cx="2654300" cy="914400"/>
          </a:xfrm>
          <a:prstGeom prst="rect">
            <a:avLst/>
          </a:prstGeom>
        </p:spPr>
      </p:pic>
      <p:pic>
        <p:nvPicPr>
          <p:cNvPr id="6" name="图片 5">
            <a:extLst>
              <a:ext uri="{FF2B5EF4-FFF2-40B4-BE49-F238E27FC236}">
                <a16:creationId xmlns:a16="http://schemas.microsoft.com/office/drawing/2014/main" id="{190D0ABF-3093-D844-9538-2AD032C1471C}"/>
              </a:ext>
            </a:extLst>
          </p:cNvPr>
          <p:cNvPicPr>
            <a:picLocks noChangeAspect="1"/>
          </p:cNvPicPr>
          <p:nvPr/>
        </p:nvPicPr>
        <p:blipFill>
          <a:blip r:embed="rId5"/>
          <a:stretch>
            <a:fillRect/>
          </a:stretch>
        </p:blipFill>
        <p:spPr>
          <a:xfrm>
            <a:off x="3173144" y="2133933"/>
            <a:ext cx="4356100" cy="190500"/>
          </a:xfrm>
          <a:prstGeom prst="rect">
            <a:avLst/>
          </a:prstGeom>
        </p:spPr>
      </p:pic>
      <p:pic>
        <p:nvPicPr>
          <p:cNvPr id="11" name="图片 10">
            <a:extLst>
              <a:ext uri="{FF2B5EF4-FFF2-40B4-BE49-F238E27FC236}">
                <a16:creationId xmlns:a16="http://schemas.microsoft.com/office/drawing/2014/main" id="{183D7FCF-3607-3346-A281-5775AE8D9750}"/>
              </a:ext>
            </a:extLst>
          </p:cNvPr>
          <p:cNvPicPr>
            <a:picLocks noChangeAspect="1"/>
          </p:cNvPicPr>
          <p:nvPr/>
        </p:nvPicPr>
        <p:blipFill rotWithShape="1">
          <a:blip r:embed="rId6"/>
          <a:srcRect l="39608" t="4197" r="-49" b="25791"/>
          <a:stretch>
            <a:fillRect/>
          </a:stretch>
        </p:blipFill>
        <p:spPr>
          <a:xfrm>
            <a:off x="7099617" y="3876642"/>
            <a:ext cx="1434465" cy="875665"/>
          </a:xfrm>
          <a:prstGeom prst="rect">
            <a:avLst/>
          </a:prstGeom>
        </p:spPr>
      </p:pic>
    </p:spTree>
    <p:extLst>
      <p:ext uri="{BB962C8B-B14F-4D97-AF65-F5344CB8AC3E}">
        <p14:creationId xmlns:p14="http://schemas.microsoft.com/office/powerpoint/2010/main" val="389392489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2">
            <a:extLst>
              <a:ext uri="{FF2B5EF4-FFF2-40B4-BE49-F238E27FC236}">
                <a16:creationId xmlns:a16="http://schemas.microsoft.com/office/drawing/2014/main" id="{AACA3CAE-8890-EF4B-8BAB-DC46D0062F77}"/>
              </a:ext>
            </a:extLst>
          </p:cNvPr>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7" name="Text Placeholder 2"/>
          <p:cNvSpPr txBox="1"/>
          <p:nvPr/>
        </p:nvSpPr>
        <p:spPr>
          <a:xfrm>
            <a:off x="1298098" y="840211"/>
            <a:ext cx="7457484" cy="375552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尽管 </a:t>
            </a:r>
            <a:r>
              <a:rPr lang="en" altLang="zh-CN" sz="1400" dirty="0" err="1">
                <a:solidFill>
                  <a:srgbClr val="016EFF"/>
                </a:solidFill>
                <a:latin typeface="Times New Roman" panose="02020603050405020304" pitchFamily="18" charset="0"/>
                <a:ea typeface="宋体" charset="0"/>
                <a:cs typeface="Times New Roman" panose="02020603050405020304" pitchFamily="18" charset="0"/>
              </a:rPr>
              <a:t>AlexNet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的代码只比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LeNet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多出几行，但学术界花了很多年才接受深度学习这一概念，并应用其出色的实验结果。这也是由于缺乏有效的计算工具。</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en-US" altLang="zh-CN" sz="1400" dirty="0">
                <a:solidFill>
                  <a:srgbClr val="016EFF"/>
                </a:solidFill>
                <a:latin typeface="Times New Roman" panose="02020603050405020304" pitchFamily="18" charset="0"/>
                <a:ea typeface="宋体" charset="0"/>
                <a:cs typeface="Times New Roman" panose="02020603050405020304" pitchFamily="18" charset="0"/>
              </a:rPr>
              <a:t>VGG</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-11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使用可复用的卷积块构造网络。</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en-US" altLang="zh-CN" sz="1400" dirty="0" err="1">
                <a:solidFill>
                  <a:srgbClr val="016EFF"/>
                </a:solidFill>
                <a:latin typeface="Times New Roman" panose="02020603050405020304" pitchFamily="18" charset="0"/>
                <a:ea typeface="宋体" charset="0"/>
                <a:cs typeface="Times New Roman" panose="02020603050405020304" pitchFamily="18" charset="0"/>
              </a:rPr>
              <a:t>NiN</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使用由一个卷积层和多个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1×1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卷积层组成的块。该块可以在卷积神经网络中使用，以允许更多的每像素非线性。</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en-US" altLang="zh-CN" sz="1400" dirty="0" err="1">
                <a:solidFill>
                  <a:srgbClr val="016EFF"/>
                </a:solidFill>
                <a:latin typeface="Times New Roman" panose="02020603050405020304" pitchFamily="18" charset="0"/>
                <a:ea typeface="宋体" charset="0"/>
                <a:cs typeface="Times New Roman" panose="02020603050405020304" pitchFamily="18" charset="0"/>
              </a:rPr>
              <a:t>GoogLeNet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将多个设计精细的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Inception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块与其他层（卷积层、全连接层）串联起来。其中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Inception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块的通道数分配之比是在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ImageNet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数据集上通过大量的实验得来的。</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在模型训练过程中，</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批量归一化</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利用小批量的均值和标准差，不断调整神经网络的中间输出，使整个神经网络各层的中间输出值更加稳定。</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利用</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残差块</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residual blocks</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）可以训练出一个有效的深层神经网络：输入可以通过层间的残余连接更快地向前传播。</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在跨层连接上，不同于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ResNet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中将输入与输出相加，</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稠密连接网络</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DenseNet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）在通道维上连结输入与输出。</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
        <p:nvSpPr>
          <p:cNvPr id="7" name="Title 1">
            <a:extLst>
              <a:ext uri="{FF2B5EF4-FFF2-40B4-BE49-F238E27FC236}">
                <a16:creationId xmlns:a16="http://schemas.microsoft.com/office/drawing/2014/main" id="{C78EFFD9-3BC5-F640-A66C-927A8C180376}"/>
              </a:ext>
            </a:extLst>
          </p:cNvPr>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小结</a:t>
            </a:r>
          </a:p>
        </p:txBody>
      </p:sp>
    </p:spTree>
    <p:extLst>
      <p:ext uri="{BB962C8B-B14F-4D97-AF65-F5344CB8AC3E}">
        <p14:creationId xmlns:p14="http://schemas.microsoft.com/office/powerpoint/2010/main" val="17914134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 8"/>
          <p:cNvGrpSpPr/>
          <p:nvPr/>
        </p:nvGrpSpPr>
        <p:grpSpPr>
          <a:xfrm>
            <a:off x="3044275" y="1920905"/>
            <a:ext cx="3042475" cy="1213017"/>
            <a:chOff x="4464880" y="2172204"/>
            <a:chExt cx="4356504" cy="1736914"/>
          </a:xfrm>
        </p:grpSpPr>
        <p:sp>
          <p:nvSpPr>
            <p:cNvPr id="40" name="文本框 10"/>
            <p:cNvSpPr txBox="1">
              <a:spLocks noChangeArrowheads="1"/>
            </p:cNvSpPr>
            <p:nvPr/>
          </p:nvSpPr>
          <p:spPr bwMode="auto">
            <a:xfrm>
              <a:off x="5074349" y="2172204"/>
              <a:ext cx="3239172" cy="1024638"/>
            </a:xfrm>
            <a:prstGeom prst="rect">
              <a:avLst/>
            </a:prstGeom>
            <a:noFill/>
            <a:ln>
              <a:noFill/>
            </a:ln>
            <a:effectLst>
              <a:outerShdw blurRad="50800" dist="38100" dir="5400000" algn="t" rotWithShape="0">
                <a:prstClr val="black">
                  <a:alpha val="3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 typeface="Arial" panose="020B0604020202090204" pitchFamily="34" charset="0"/>
                <a:buNone/>
              </a:pPr>
              <a:r>
                <a:rPr lang="zh-CN" altLang="en-US" sz="4050" b="1" dirty="0">
                  <a:solidFill>
                    <a:prstClr val="black">
                      <a:lumMod val="65000"/>
                      <a:lumOff val="35000"/>
                    </a:prstClr>
                  </a:solidFill>
                  <a:latin typeface="宋体" panose="02010600030101010101" pitchFamily="2" charset="-122"/>
                  <a:ea typeface="宋体" panose="02010600030101010101" pitchFamily="2" charset="-122"/>
                  <a:cs typeface="宋体" panose="02010600030101010101" pitchFamily="2" charset="-122"/>
                </a:rPr>
                <a:t>谢谢观看</a:t>
              </a:r>
              <a:endParaRPr lang="en-US" altLang="zh-CN" sz="3000" b="1" dirty="0">
                <a:solidFill>
                  <a:prstClr val="black">
                    <a:lumMod val="65000"/>
                    <a:lumOff val="35000"/>
                  </a:prstClr>
                </a:solidFill>
                <a:latin typeface="宋体" panose="02010600030101010101" pitchFamily="2" charset="-122"/>
                <a:ea typeface="宋体" panose="02010600030101010101" pitchFamily="2" charset="-122"/>
                <a:cs typeface="宋体" panose="02010600030101010101" pitchFamily="2" charset="-122"/>
              </a:endParaRPr>
            </a:p>
          </p:txBody>
        </p:sp>
        <p:sp>
          <p:nvSpPr>
            <p:cNvPr id="41" name="文本框 40"/>
            <p:cNvSpPr txBox="1"/>
            <p:nvPr/>
          </p:nvSpPr>
          <p:spPr>
            <a:xfrm>
              <a:off x="4464880" y="3380273"/>
              <a:ext cx="4356504" cy="528845"/>
            </a:xfrm>
            <a:prstGeom prst="rect">
              <a:avLst/>
            </a:prstGeom>
            <a:noFill/>
          </p:spPr>
          <p:txBody>
            <a:bodyPr wrap="square" rtlCol="0">
              <a:spAutoFit/>
            </a:bodyPr>
            <a:lstStyle/>
            <a:p>
              <a:pPr algn="ctr"/>
              <a:r>
                <a:rPr kumimoji="1" lang="zh-CN" altLang="en-US" sz="1500" b="1" dirty="0">
                  <a:solidFill>
                    <a:prstClr val="black">
                      <a:lumMod val="95000"/>
                      <a:lumOff val="5000"/>
                    </a:prstClr>
                  </a:solidFill>
                  <a:latin typeface="宋体" panose="02010600030101010101" pitchFamily="2" charset="-122"/>
                  <a:ea typeface="宋体" panose="02010600030101010101" pitchFamily="2" charset="-122"/>
                  <a:cs typeface="宋体" panose="02010600030101010101" pitchFamily="2" charset="-122"/>
                </a:rPr>
                <a:t>更多好课，请关注</a:t>
              </a:r>
              <a:r>
                <a:rPr kumimoji="1" lang="zh-CN" altLang="en-US" sz="1800" b="1" dirty="0">
                  <a:solidFill>
                    <a:srgbClr val="0087E1"/>
                  </a:solidFill>
                  <a:effectLst>
                    <a:outerShdw blurRad="50800" dist="76200" dir="2700000" algn="tl" rotWithShape="0">
                      <a:prstClr val="black">
                        <a:alpha val="30000"/>
                      </a:prstClr>
                    </a:outerShdw>
                  </a:effectLst>
                  <a:latin typeface="宋体" panose="02010600030101010101" pitchFamily="2" charset="-122"/>
                  <a:ea typeface="宋体" panose="02010600030101010101" pitchFamily="2" charset="-122"/>
                  <a:cs typeface="宋体" panose="02010600030101010101" pitchFamily="2" charset="-122"/>
                </a:rPr>
                <a:t>万门大学</a:t>
              </a:r>
              <a:r>
                <a:rPr kumimoji="1" lang="en-US" altLang="zh-CN" sz="1800" b="1" dirty="0">
                  <a:solidFill>
                    <a:srgbClr val="0087E1"/>
                  </a:solidFill>
                  <a:effectLst>
                    <a:outerShdw blurRad="50800" dist="76200" dir="2700000" algn="tl" rotWithShape="0">
                      <a:prstClr val="black">
                        <a:alpha val="30000"/>
                      </a:prstClr>
                    </a:outerShdw>
                  </a:effectLst>
                  <a:latin typeface="宋体" panose="02010600030101010101" pitchFamily="2" charset="-122"/>
                  <a:ea typeface="宋体" panose="02010600030101010101" pitchFamily="2" charset="-122"/>
                  <a:cs typeface="宋体" panose="02010600030101010101" pitchFamily="2" charset="-122"/>
                </a:rPr>
                <a:t>APP</a:t>
              </a:r>
              <a:endParaRPr kumimoji="1" lang="zh-CN" altLang="en-US" sz="1800" b="1" dirty="0">
                <a:solidFill>
                  <a:srgbClr val="0087E1"/>
                </a:solidFill>
                <a:effectLst>
                  <a:outerShdw blurRad="50800" dist="76200" dir="2700000" algn="tl" rotWithShape="0">
                    <a:prstClr val="black">
                      <a:alpha val="30000"/>
                    </a:prstClr>
                  </a:outerShdw>
                </a:effectLst>
                <a:latin typeface="宋体" panose="02010600030101010101" pitchFamily="2" charset="-122"/>
                <a:ea typeface="宋体" panose="02010600030101010101" pitchFamily="2" charset="-122"/>
                <a:cs typeface="宋体" panose="02010600030101010101" pitchFamily="2" charset="-122"/>
              </a:endParaRPr>
            </a:p>
          </p:txBody>
        </p:sp>
      </p:grpSp>
      <p:pic>
        <p:nvPicPr>
          <p:cNvPr id="42" name="图片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877973">
            <a:off x="5898717" y="3059209"/>
            <a:ext cx="233287" cy="233287"/>
          </a:xfrm>
          <a:prstGeom prst="rect">
            <a:avLst/>
          </a:prstGeom>
        </p:spPr>
      </p:pic>
      <p:sp>
        <p:nvSpPr>
          <p:cNvPr id="43" name="外同心圆剪裁"/>
          <p:cNvSpPr/>
          <p:nvPr/>
        </p:nvSpPr>
        <p:spPr>
          <a:xfrm>
            <a:off x="2639309" y="785380"/>
            <a:ext cx="3877200" cy="3565819"/>
          </a:xfrm>
          <a:custGeom>
            <a:avLst/>
            <a:gdLst/>
            <a:ahLst/>
            <a:cxnLst/>
            <a:rect l="l" t="t" r="r" b="b"/>
            <a:pathLst>
              <a:path w="5169600" h="4754425">
                <a:moveTo>
                  <a:pt x="5125532" y="1931907"/>
                </a:moveTo>
                <a:cubicBezTo>
                  <a:pt x="5155225" y="2076236"/>
                  <a:pt x="5169600" y="2225367"/>
                  <a:pt x="5169600" y="2377714"/>
                </a:cubicBezTo>
                <a:cubicBezTo>
                  <a:pt x="5169600" y="3506603"/>
                  <a:pt x="4380279" y="4458966"/>
                  <a:pt x="3300714" y="4754425"/>
                </a:cubicBezTo>
                <a:lnTo>
                  <a:pt x="3408743" y="4587332"/>
                </a:lnTo>
                <a:cubicBezTo>
                  <a:pt x="4361179" y="4266130"/>
                  <a:pt x="5042337" y="3397915"/>
                  <a:pt x="5042337" y="2377714"/>
                </a:cubicBezTo>
                <a:cubicBezTo>
                  <a:pt x="5042337" y="2280775"/>
                  <a:pt x="5036187" y="2185208"/>
                  <a:pt x="5022289" y="2091598"/>
                </a:cubicBezTo>
                <a:close/>
                <a:moveTo>
                  <a:pt x="1872964" y="0"/>
                </a:moveTo>
                <a:lnTo>
                  <a:pt x="1765287" y="166548"/>
                </a:lnTo>
                <a:cubicBezTo>
                  <a:pt x="810546" y="486595"/>
                  <a:pt x="127265" y="1355925"/>
                  <a:pt x="127265" y="2377714"/>
                </a:cubicBezTo>
                <a:cubicBezTo>
                  <a:pt x="127265" y="2476124"/>
                  <a:pt x="133603" y="2573119"/>
                  <a:pt x="147992" y="2668079"/>
                </a:cubicBezTo>
                <a:lnTo>
                  <a:pt x="44746" y="2827775"/>
                </a:lnTo>
                <a:cubicBezTo>
                  <a:pt x="14657" y="2682101"/>
                  <a:pt x="0" y="2531546"/>
                  <a:pt x="0" y="2377714"/>
                </a:cubicBezTo>
                <a:cubicBezTo>
                  <a:pt x="0" y="1247414"/>
                  <a:pt x="791298" y="294080"/>
                  <a:pt x="1872964" y="0"/>
                </a:cubicBezTo>
                <a:close/>
              </a:path>
            </a:pathLst>
          </a:custGeom>
          <a:solidFill>
            <a:srgbClr val="008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black"/>
              </a:solidFill>
              <a:latin typeface="宋体" panose="02010600030101010101" pitchFamily="2" charset="-122"/>
              <a:ea typeface="宋体" panose="02010600030101010101" pitchFamily="2" charset="-122"/>
              <a:cs typeface="宋体" panose="02010600030101010101" pitchFamily="2" charset="-122"/>
            </a:endParaRPr>
          </a:p>
        </p:txBody>
      </p:sp>
      <p:sp>
        <p:nvSpPr>
          <p:cNvPr id="44" name="内同心圆剪裁"/>
          <p:cNvSpPr/>
          <p:nvPr/>
        </p:nvSpPr>
        <p:spPr>
          <a:xfrm>
            <a:off x="3298500" y="1134506"/>
            <a:ext cx="2564968" cy="2862000"/>
          </a:xfrm>
          <a:custGeom>
            <a:avLst/>
            <a:gdLst/>
            <a:ahLst/>
            <a:cxnLst/>
            <a:rect l="l" t="t" r="r" b="b"/>
            <a:pathLst>
              <a:path w="3419957" h="3816000">
                <a:moveTo>
                  <a:pt x="8692" y="2892709"/>
                </a:moveTo>
                <a:lnTo>
                  <a:pt x="406506" y="2892709"/>
                </a:lnTo>
                <a:cubicBezTo>
                  <a:pt x="710747" y="3258511"/>
                  <a:pt x="1181633" y="3492556"/>
                  <a:pt x="1709978" y="3492556"/>
                </a:cubicBezTo>
                <a:cubicBezTo>
                  <a:pt x="2238323" y="3492556"/>
                  <a:pt x="2709210" y="3258511"/>
                  <a:pt x="3013450" y="2892709"/>
                </a:cubicBezTo>
                <a:lnTo>
                  <a:pt x="3411265" y="2892709"/>
                </a:lnTo>
                <a:cubicBezTo>
                  <a:pt x="3064805" y="3446577"/>
                  <a:pt x="2432365" y="3816000"/>
                  <a:pt x="1709978" y="3816000"/>
                </a:cubicBezTo>
                <a:cubicBezTo>
                  <a:pt x="987592" y="3816000"/>
                  <a:pt x="355151" y="3446577"/>
                  <a:pt x="8692" y="2892709"/>
                </a:cubicBezTo>
                <a:close/>
                <a:moveTo>
                  <a:pt x="1709978" y="0"/>
                </a:moveTo>
                <a:cubicBezTo>
                  <a:pt x="2438359" y="0"/>
                  <a:pt x="3075295" y="375580"/>
                  <a:pt x="3419957" y="937016"/>
                </a:cubicBezTo>
                <a:lnTo>
                  <a:pt x="3024238" y="937016"/>
                </a:lnTo>
                <a:cubicBezTo>
                  <a:pt x="2720727" y="563254"/>
                  <a:pt x="2244790" y="323444"/>
                  <a:pt x="1709978" y="323444"/>
                </a:cubicBezTo>
                <a:cubicBezTo>
                  <a:pt x="1175167" y="323444"/>
                  <a:pt x="699229" y="563254"/>
                  <a:pt x="395718" y="937016"/>
                </a:cubicBezTo>
                <a:lnTo>
                  <a:pt x="0" y="937016"/>
                </a:lnTo>
                <a:cubicBezTo>
                  <a:pt x="344661" y="375580"/>
                  <a:pt x="981597" y="0"/>
                  <a:pt x="1709978" y="0"/>
                </a:cubicBezTo>
                <a:close/>
              </a:path>
            </a:pathLst>
          </a:custGeom>
          <a:solidFill>
            <a:srgbClr val="008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black"/>
              </a:solidFill>
              <a:latin typeface="宋体" panose="02010600030101010101" pitchFamily="2" charset="-122"/>
              <a:ea typeface="宋体" panose="02010600030101010101" pitchFamily="2" charset="-122"/>
              <a:cs typeface="宋体" panose="02010600030101010101" pitchFamily="2" charset="-122"/>
            </a:endParaRPr>
          </a:p>
        </p:txBody>
      </p:sp>
      <p:sp>
        <p:nvSpPr>
          <p:cNvPr id="45" name="文本框 44"/>
          <p:cNvSpPr txBox="1">
            <a:spLocks noChangeArrowheads="1"/>
          </p:cNvSpPr>
          <p:nvPr/>
        </p:nvSpPr>
        <p:spPr bwMode="auto">
          <a:xfrm>
            <a:off x="92680" y="4740923"/>
            <a:ext cx="305658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DengXian" charset="-122"/>
                <a:ea typeface="DengXian" charset="-122"/>
                <a:cs typeface="DengXian" charset="-122"/>
              </a:defRPr>
            </a:lvl1pPr>
            <a:lvl2pPr marL="742950" indent="-285750">
              <a:defRPr>
                <a:solidFill>
                  <a:schemeClr val="tx1"/>
                </a:solidFill>
                <a:latin typeface="DengXian" charset="-122"/>
                <a:ea typeface="DengXian" charset="-122"/>
                <a:cs typeface="DengXian" charset="-122"/>
              </a:defRPr>
            </a:lvl2pPr>
            <a:lvl3pPr marL="1143000" indent="-228600">
              <a:defRPr>
                <a:solidFill>
                  <a:schemeClr val="tx1"/>
                </a:solidFill>
                <a:latin typeface="DengXian" charset="-122"/>
                <a:ea typeface="DengXian" charset="-122"/>
                <a:cs typeface="DengXian" charset="-122"/>
              </a:defRPr>
            </a:lvl3pPr>
            <a:lvl4pPr marL="1600200" indent="-228600">
              <a:defRPr>
                <a:solidFill>
                  <a:schemeClr val="tx1"/>
                </a:solidFill>
                <a:latin typeface="DengXian" charset="-122"/>
                <a:ea typeface="DengXian" charset="-122"/>
                <a:cs typeface="DengXian" charset="-122"/>
              </a:defRPr>
            </a:lvl4pPr>
            <a:lvl5pPr marL="2057400" indent="-228600">
              <a:defRPr>
                <a:solidFill>
                  <a:schemeClr val="tx1"/>
                </a:solidFill>
                <a:latin typeface="DengXian" charset="-122"/>
                <a:ea typeface="DengXian" charset="-122"/>
                <a:cs typeface="DengXian" charset="-122"/>
              </a:defRPr>
            </a:lvl5pPr>
            <a:lvl6pPr marL="2514600" indent="-228600" fontAlgn="base">
              <a:spcBef>
                <a:spcPct val="0"/>
              </a:spcBef>
              <a:spcAft>
                <a:spcPct val="0"/>
              </a:spcAft>
              <a:defRPr>
                <a:solidFill>
                  <a:schemeClr val="tx1"/>
                </a:solidFill>
                <a:latin typeface="DengXian" charset="-122"/>
                <a:ea typeface="DengXian" charset="-122"/>
                <a:cs typeface="DengXian" charset="-122"/>
              </a:defRPr>
            </a:lvl6pPr>
            <a:lvl7pPr marL="2971800" indent="-228600" fontAlgn="base">
              <a:spcBef>
                <a:spcPct val="0"/>
              </a:spcBef>
              <a:spcAft>
                <a:spcPct val="0"/>
              </a:spcAft>
              <a:defRPr>
                <a:solidFill>
                  <a:schemeClr val="tx1"/>
                </a:solidFill>
                <a:latin typeface="DengXian" charset="-122"/>
                <a:ea typeface="DengXian" charset="-122"/>
                <a:cs typeface="DengXian" charset="-122"/>
              </a:defRPr>
            </a:lvl7pPr>
            <a:lvl8pPr marL="3429000" indent="-228600" fontAlgn="base">
              <a:spcBef>
                <a:spcPct val="0"/>
              </a:spcBef>
              <a:spcAft>
                <a:spcPct val="0"/>
              </a:spcAft>
              <a:defRPr>
                <a:solidFill>
                  <a:schemeClr val="tx1"/>
                </a:solidFill>
                <a:latin typeface="DengXian" charset="-122"/>
                <a:ea typeface="DengXian" charset="-122"/>
                <a:cs typeface="DengXian" charset="-122"/>
              </a:defRPr>
            </a:lvl8pPr>
            <a:lvl9pPr marL="3886200" indent="-228600" fontAlgn="base">
              <a:spcBef>
                <a:spcPct val="0"/>
              </a:spcBef>
              <a:spcAft>
                <a:spcPct val="0"/>
              </a:spcAft>
              <a:defRPr>
                <a:solidFill>
                  <a:schemeClr val="tx1"/>
                </a:solidFill>
                <a:latin typeface="DengXian" charset="-122"/>
                <a:ea typeface="DengXian" charset="-122"/>
                <a:cs typeface="DengXian" charset="-122"/>
              </a:defRPr>
            </a:lvl9pPr>
          </a:lstStyle>
          <a:p>
            <a:r>
              <a:rPr lang="zh-CN" altLang="en-US" sz="105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视频图片均来源于网络，</a:t>
            </a:r>
            <a:r>
              <a:rPr kumimoji="1" lang="zh-CN" altLang="en-US" sz="105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如有侵权请联系我们</a:t>
            </a: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现代卷积神经网络</a:t>
            </a:r>
          </a:p>
        </p:txBody>
      </p:sp>
      <p:sp>
        <p:nvSpPr>
          <p:cNvPr id="37" name="Text Placeholder 2"/>
          <p:cNvSpPr txBox="1"/>
          <p:nvPr/>
        </p:nvSpPr>
        <p:spPr>
          <a:xfrm>
            <a:off x="1282274" y="838182"/>
            <a:ext cx="7243888"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我们已经介绍了卷积神经网络的基本原理，本节我们将带你了解现代的卷积神经网络结构，许多</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现代卷积神经网络</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的研究都是建立在这一章的基础上的。 </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在本节中的每一个模型都曾一度占据主导地位，其中许多模型都是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ImageNet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竞赛的优胜者。</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ImageNet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竞赛自</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2010</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年以来，一直是计算机视觉中监督学习进展的指向标。</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en-US" altLang="zh-CN" sz="1400" dirty="0" err="1">
                <a:solidFill>
                  <a:srgbClr val="FF0000"/>
                </a:solidFill>
                <a:latin typeface="Times New Roman" panose="02020603050405020304" pitchFamily="18" charset="0"/>
                <a:ea typeface="宋体" charset="0"/>
                <a:cs typeface="Times New Roman" panose="02020603050405020304" pitchFamily="18" charset="0"/>
              </a:rPr>
              <a:t>AlexNet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。第一个在大规模视觉竞赛中击败传统计算机视觉模型的大型神经网络；</a:t>
            </a: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使用重复块的网络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a:solidFill>
                  <a:srgbClr val="FF0000"/>
                </a:solidFill>
                <a:latin typeface="Times New Roman" panose="02020603050405020304" pitchFamily="18" charset="0"/>
                <a:ea typeface="宋体" charset="0"/>
                <a:cs typeface="Times New Roman" panose="02020603050405020304" pitchFamily="18" charset="0"/>
              </a:rPr>
              <a:t>VGG</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。它利用许多重复的神经网络块；</a:t>
            </a: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网络中的网络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err="1">
                <a:solidFill>
                  <a:srgbClr val="FF0000"/>
                </a:solidFill>
                <a:latin typeface="Times New Roman" panose="02020603050405020304" pitchFamily="18" charset="0"/>
                <a:ea typeface="宋体" charset="0"/>
                <a:cs typeface="Times New Roman" panose="02020603050405020304" pitchFamily="18" charset="0"/>
              </a:rPr>
              <a:t>NiN</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。它重复使用由卷积层和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1×1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卷积层（用来代替全连接层）来构建深层网络</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含并行连结的网络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err="1">
                <a:solidFill>
                  <a:srgbClr val="FF0000"/>
                </a:solidFill>
                <a:latin typeface="Times New Roman" panose="02020603050405020304" pitchFamily="18" charset="0"/>
                <a:ea typeface="宋体" charset="0"/>
                <a:cs typeface="Times New Roman" panose="02020603050405020304" pitchFamily="18" charset="0"/>
              </a:rPr>
              <a:t>GoogLeNet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。它使用并行连结的网络，通过不同窗口大小的卷积层和最大池化层来并行抽取信息；</a:t>
            </a: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残差网络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err="1">
                <a:solidFill>
                  <a:srgbClr val="FF0000"/>
                </a:solidFill>
                <a:latin typeface="Times New Roman" panose="02020603050405020304" pitchFamily="18" charset="0"/>
                <a:ea typeface="宋体" charset="0"/>
                <a:cs typeface="Times New Roman" panose="02020603050405020304" pitchFamily="18" charset="0"/>
              </a:rPr>
              <a:t>ResNet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。它通过残差块构建跨层的数据通道，是计算机视觉中最流行的体系结构；</a:t>
            </a: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稠密连接网络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err="1">
                <a:solidFill>
                  <a:srgbClr val="FF0000"/>
                </a:solidFill>
                <a:latin typeface="Times New Roman" panose="02020603050405020304" pitchFamily="18" charset="0"/>
                <a:ea typeface="宋体" charset="0"/>
                <a:cs typeface="Times New Roman" panose="02020603050405020304" pitchFamily="18" charset="0"/>
              </a:rPr>
              <a:t>DenseNet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。它的计算成本很高，但给我们带来了更好的效果。</a:t>
            </a:r>
          </a:p>
          <a:p>
            <a:pPr>
              <a:lnSpc>
                <a:spcPts val="2080"/>
              </a:lnSpc>
            </a:pPr>
            <a:endParaRPr lang="zh-CN" altLang="en-US"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Tree>
    <p:extLst>
      <p:ext uri="{BB962C8B-B14F-4D97-AF65-F5344CB8AC3E}">
        <p14:creationId xmlns:p14="http://schemas.microsoft.com/office/powerpoint/2010/main" val="108956700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深度卷积神经网络</a:t>
            </a:r>
            <a:r>
              <a:rPr lang="en-US" altLang="zh-CN" sz="2700" b="1" dirty="0">
                <a:solidFill>
                  <a:srgbClr val="494C4F"/>
                </a:solidFill>
                <a:latin typeface="SimHei" charset="0"/>
                <a:ea typeface="SimHei" charset="0"/>
                <a:cs typeface="SimHei" charset="0"/>
              </a:rPr>
              <a:t>(</a:t>
            </a:r>
            <a:r>
              <a:rPr lang="en" altLang="zh-CN" sz="2700" b="1" dirty="0" err="1">
                <a:solidFill>
                  <a:srgbClr val="494C4F"/>
                </a:solidFill>
                <a:latin typeface="Times New Roman" panose="02020603050405020304" pitchFamily="18" charset="0"/>
                <a:ea typeface="SimHei" charset="0"/>
                <a:cs typeface="Times New Roman" panose="02020603050405020304" pitchFamily="18" charset="0"/>
              </a:rPr>
              <a:t>AlexNet</a:t>
            </a:r>
            <a:r>
              <a:rPr lang="en" altLang="zh-CN" sz="2700" b="1" dirty="0">
                <a:solidFill>
                  <a:srgbClr val="494C4F"/>
                </a:solidFill>
                <a:latin typeface="SimHei" charset="0"/>
                <a:ea typeface="SimHei" charset="0"/>
                <a:cs typeface="SimHei" charset="0"/>
              </a:rPr>
              <a:t>)</a:t>
            </a:r>
            <a:endParaRPr lang="zh-CN" altLang="en-US" sz="2700" b="1" dirty="0">
              <a:solidFill>
                <a:srgbClr val="494C4F"/>
              </a:solidFill>
              <a:latin typeface="SimHei" charset="0"/>
              <a:ea typeface="SimHei" charset="0"/>
              <a:cs typeface="SimHei" charset="0"/>
            </a:endParaRPr>
          </a:p>
        </p:txBody>
      </p:sp>
      <p:sp>
        <p:nvSpPr>
          <p:cNvPr id="37" name="Text Placeholder 2"/>
          <p:cNvSpPr txBox="1"/>
          <p:nvPr/>
        </p:nvSpPr>
        <p:spPr>
          <a:xfrm>
            <a:off x="1510874" y="887167"/>
            <a:ext cx="6873847"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LeNet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提出后，卷积神经网络在计算机视觉和机器学习领域中很有名气。但卷积神经网络并没有主导这些领域。这是因为虽然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LeNet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在小数据集上取得了很好的效果，但是在更大、更真实的数据集上</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训练卷积神经网络的性能和可行性还有待研究</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事实上，在上世纪</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90</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年代初到</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2012</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年之间的大部分时间里，神经网络往往被其他机器学习方法超越，如</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支持向量机</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support vector machines</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计算机视觉中，直接将神经网络与其他机器学习方法进行比较也许不公平。这是因为，卷积神经网络的输入是由原始像素值或是经过简单预处理（例如居中、缩放）的像素值组成的。但在使用传统机器学习方法时，从业者永远不会将原始像素作为输入。</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在传统机器学习方法中，计算机视觉流水线是由经过人的手工精心设计的特征流水线组成的</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。对于这些传统方法，大部分的进展都来自于对特征有了更聪明的想法，并且学习到的算法往往归于事后的解释。</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Tree>
    <p:extLst>
      <p:ext uri="{BB962C8B-B14F-4D97-AF65-F5344CB8AC3E}">
        <p14:creationId xmlns:p14="http://schemas.microsoft.com/office/powerpoint/2010/main" val="328202718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深度卷积神经网络</a:t>
            </a:r>
            <a:r>
              <a:rPr lang="en-US" altLang="zh-CN" sz="2700" b="1" dirty="0">
                <a:solidFill>
                  <a:srgbClr val="494C4F"/>
                </a:solidFill>
                <a:latin typeface="SimHei" charset="0"/>
                <a:ea typeface="SimHei" charset="0"/>
                <a:cs typeface="SimHei" charset="0"/>
              </a:rPr>
              <a:t>(</a:t>
            </a:r>
            <a:r>
              <a:rPr lang="en" altLang="zh-CN" sz="2700" b="1" dirty="0" err="1">
                <a:solidFill>
                  <a:srgbClr val="494C4F"/>
                </a:solidFill>
                <a:latin typeface="Times New Roman" panose="02020603050405020304" pitchFamily="18" charset="0"/>
                <a:ea typeface="SimHei" charset="0"/>
                <a:cs typeface="Times New Roman" panose="02020603050405020304" pitchFamily="18" charset="0"/>
              </a:rPr>
              <a:t>AlexNet</a:t>
            </a:r>
            <a:r>
              <a:rPr lang="en" altLang="zh-CN" sz="2700" b="1" dirty="0">
                <a:solidFill>
                  <a:srgbClr val="494C4F"/>
                </a:solidFill>
                <a:latin typeface="SimHei" charset="0"/>
                <a:ea typeface="SimHei" charset="0"/>
                <a:cs typeface="SimHei" charset="0"/>
              </a:rPr>
              <a:t>)</a:t>
            </a:r>
            <a:endParaRPr lang="zh-CN" altLang="en-US" sz="2700" b="1" dirty="0">
              <a:solidFill>
                <a:srgbClr val="494C4F"/>
              </a:solidFill>
              <a:latin typeface="SimHei" charset="0"/>
              <a:ea typeface="SimHei" charset="0"/>
              <a:cs typeface="SimHei" charset="0"/>
            </a:endParaRPr>
          </a:p>
        </p:txBody>
      </p:sp>
      <p:sp>
        <p:nvSpPr>
          <p:cNvPr id="37" name="Text Placeholder 2"/>
          <p:cNvSpPr txBox="1"/>
          <p:nvPr/>
        </p:nvSpPr>
        <p:spPr>
          <a:xfrm>
            <a:off x="1257781" y="862674"/>
            <a:ext cx="7445348"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与训练端到端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从像素到分类结果</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系统不同，经典机器学习的流水线看起来更像下面这样：</a:t>
            </a:r>
          </a:p>
          <a:p>
            <a:pPr marL="800100" lvl="1" indent="-342900">
              <a:lnSpc>
                <a:spcPts val="2080"/>
              </a:lnSpc>
              <a:buFont typeface="+mj-lt"/>
              <a:buAutoNum type="arabicPeriod"/>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获取一个有趣的数据集。在早期，收集这些数据集需要昂贵的传感器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在当时最先进的图像也就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100</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万像素</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marL="800100" lvl="1" indent="-342900">
              <a:lnSpc>
                <a:spcPts val="2080"/>
              </a:lnSpc>
              <a:buFont typeface="+mj-lt"/>
              <a:buAutoNum type="arabicPeriod"/>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根据光学、几何学、其他知识以及偶然的发现，手工对特征数据集进行预处理。</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marL="800100" lvl="1" indent="-342900">
              <a:lnSpc>
                <a:spcPts val="2080"/>
              </a:lnSpc>
              <a:buFont typeface="+mj-lt"/>
              <a:buAutoNum type="arabicPeriod"/>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通过标准的</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特征提取算法</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，如</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SIFT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尺度不变特征变换</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Lowe, 2004] </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SURF</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加速鲁棒特征</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Bay et al., 2006]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或其他手动调整的流水线来输入数据。</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marL="800100" lvl="1" indent="-342900">
              <a:lnSpc>
                <a:spcPts val="2080"/>
              </a:lnSpc>
              <a:buFont typeface="+mj-lt"/>
              <a:buAutoNum type="arabicPeriod"/>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将提取的特征放到最喜欢的分类器中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例如线性模型或其它核方法</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，以训练分类器。</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在机器学习计算机视觉研究里，推动领域进步的是</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数据特征</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，而不是学习算法。</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计算机视觉研究人员相信，从对最终模型精度的影响来说，更大或更干净的数据集、或是稍微改进的特征提取，比任何学习算法带来的进步要大得多。</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
        <p:nvSpPr>
          <p:cNvPr id="2" name="矩形 1">
            <a:extLst>
              <a:ext uri="{FF2B5EF4-FFF2-40B4-BE49-F238E27FC236}">
                <a16:creationId xmlns:a16="http://schemas.microsoft.com/office/drawing/2014/main" id="{F608B2A0-1E72-074B-B1EA-7593EFC660C5}"/>
              </a:ext>
            </a:extLst>
          </p:cNvPr>
          <p:cNvSpPr/>
          <p:nvPr/>
        </p:nvSpPr>
        <p:spPr>
          <a:xfrm>
            <a:off x="1882805" y="4200446"/>
            <a:ext cx="5171138" cy="830997"/>
          </a:xfrm>
          <a:prstGeom prst="rect">
            <a:avLst/>
          </a:prstGeom>
        </p:spPr>
        <p:txBody>
          <a:bodyPr wrap="square">
            <a:spAutoFit/>
          </a:bodyPr>
          <a:lstStyle/>
          <a:p>
            <a:pPr marL="171450" indent="-171450">
              <a:buFont typeface="Arial" panose="020B0604020202020204" pitchFamily="34" charset="0"/>
              <a:buChar char="•"/>
            </a:pPr>
            <a:r>
              <a:rPr lang="en" altLang="zh-CN" sz="1200" dirty="0">
                <a:solidFill>
                  <a:srgbClr val="636D78"/>
                </a:solidFill>
                <a:latin typeface="Times New Roman" panose="02020603050405020304" pitchFamily="18" charset="0"/>
                <a:ea typeface="宋体" charset="0"/>
                <a:cs typeface="Times New Roman" panose="02020603050405020304" pitchFamily="18" charset="0"/>
              </a:rPr>
              <a:t>Lowe, D. G. (2004). Distinctive image features from scale-invariant </a:t>
            </a:r>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keypoints</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 </a:t>
            </a:r>
            <a:r>
              <a:rPr lang="en" altLang="zh-CN" sz="1200" i="1" dirty="0">
                <a:solidFill>
                  <a:srgbClr val="636D78"/>
                </a:solidFill>
                <a:latin typeface="Times New Roman" panose="02020603050405020304" pitchFamily="18" charset="0"/>
                <a:ea typeface="宋体" charset="0"/>
                <a:cs typeface="Times New Roman" panose="02020603050405020304" pitchFamily="18" charset="0"/>
              </a:rPr>
              <a:t>International journal of computer vision</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 60(2), 91–110.</a:t>
            </a:r>
          </a:p>
          <a:p>
            <a:pPr marL="171450" indent="-171450">
              <a:buFont typeface="Arial" panose="020B0604020202020204" pitchFamily="34" charset="0"/>
              <a:buChar char="•"/>
            </a:pPr>
            <a:r>
              <a:rPr lang="en" altLang="zh-CN" sz="1200" dirty="0">
                <a:solidFill>
                  <a:srgbClr val="636D78"/>
                </a:solidFill>
                <a:latin typeface="Times New Roman" panose="02020603050405020304" pitchFamily="18" charset="0"/>
                <a:ea typeface="宋体" charset="0"/>
                <a:cs typeface="Times New Roman" panose="02020603050405020304" pitchFamily="18" charset="0"/>
              </a:rPr>
              <a:t>Bay, H., </a:t>
            </a:r>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Tuytelaars</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 T., &amp; Van </a:t>
            </a:r>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Gool</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 L. (2006). Surf: speeded up robust features. </a:t>
            </a:r>
            <a:r>
              <a:rPr lang="en" altLang="zh-CN" sz="1200" i="1" dirty="0">
                <a:solidFill>
                  <a:srgbClr val="636D78"/>
                </a:solidFill>
                <a:latin typeface="Times New Roman" panose="02020603050405020304" pitchFamily="18" charset="0"/>
                <a:ea typeface="宋体" charset="0"/>
                <a:cs typeface="Times New Roman" panose="02020603050405020304" pitchFamily="18" charset="0"/>
              </a:rPr>
              <a:t>European conference on computer vision </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(pp. 404–417).</a:t>
            </a:r>
            <a:endParaRPr lang="zh-CN" altLang="en-US" sz="1200" dirty="0">
              <a:solidFill>
                <a:srgbClr val="636D78"/>
              </a:solidFill>
              <a:latin typeface="Times New Roman" panose="02020603050405020304" pitchFamily="18" charset="0"/>
              <a:ea typeface="宋体" charset="0"/>
              <a:cs typeface="Times New Roman" panose="02020603050405020304" pitchFamily="18" charset="0"/>
            </a:endParaRPr>
          </a:p>
        </p:txBody>
      </p:sp>
    </p:spTree>
    <p:extLst>
      <p:ext uri="{BB962C8B-B14F-4D97-AF65-F5344CB8AC3E}">
        <p14:creationId xmlns:p14="http://schemas.microsoft.com/office/powerpoint/2010/main" val="379329840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深度卷积神经网络</a:t>
            </a:r>
            <a:r>
              <a:rPr lang="en-US" altLang="zh-CN" sz="2700" b="1" dirty="0">
                <a:solidFill>
                  <a:srgbClr val="494C4F"/>
                </a:solidFill>
                <a:latin typeface="SimHei" charset="0"/>
                <a:ea typeface="SimHei" charset="0"/>
                <a:cs typeface="SimHei" charset="0"/>
              </a:rPr>
              <a:t>(</a:t>
            </a:r>
            <a:r>
              <a:rPr lang="en" altLang="zh-CN" sz="2700" b="1" dirty="0" err="1">
                <a:solidFill>
                  <a:srgbClr val="494C4F"/>
                </a:solidFill>
                <a:latin typeface="Times New Roman" panose="02020603050405020304" pitchFamily="18" charset="0"/>
                <a:ea typeface="SimHei" charset="0"/>
                <a:cs typeface="Times New Roman" panose="02020603050405020304" pitchFamily="18" charset="0"/>
              </a:rPr>
              <a:t>AlexNet</a:t>
            </a:r>
            <a:r>
              <a:rPr lang="en" altLang="zh-CN" sz="2700" b="1" dirty="0">
                <a:solidFill>
                  <a:srgbClr val="494C4F"/>
                </a:solidFill>
                <a:latin typeface="SimHei" charset="0"/>
                <a:ea typeface="SimHei" charset="0"/>
                <a:cs typeface="SimHei" charset="0"/>
              </a:rPr>
              <a:t>)</a:t>
            </a:r>
            <a:endParaRPr lang="zh-CN" altLang="en-US" sz="2700" b="1" dirty="0">
              <a:solidFill>
                <a:srgbClr val="494C4F"/>
              </a:solidFill>
              <a:latin typeface="SimHei" charset="0"/>
              <a:ea typeface="SimHei" charset="0"/>
              <a:cs typeface="SimHei" charset="0"/>
            </a:endParaRPr>
          </a:p>
        </p:txBody>
      </p:sp>
      <p:sp>
        <p:nvSpPr>
          <p:cNvPr id="37" name="Text Placeholder 2"/>
          <p:cNvSpPr txBox="1"/>
          <p:nvPr/>
        </p:nvSpPr>
        <p:spPr>
          <a:xfrm>
            <a:off x="1257781" y="862674"/>
            <a:ext cx="7445348"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包括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Yann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LeCun</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Geoff Hinton</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Yoshua</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Bengio</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Andrew Ng</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Shun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ichi</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Amari</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和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Juergen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Schmidhuber</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想法则与众不同：他们认为</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特征本身应该被学习</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。此外，他们还认为，在合理地复杂性前提下，特征应该由多个共同学习的神经网络层组成，每个层都有可学习的参数。在机器视觉中，最底层可能检测边缘、颜色和纹理。</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事实上，</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Alex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Krizhevsky</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Ilya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Sutskever</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和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Geoff Hinton</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提出了一种新的卷积神经网络变体 </a:t>
            </a:r>
            <a:r>
              <a:rPr lang="en" altLang="zh-CN" sz="1400" dirty="0" err="1">
                <a:solidFill>
                  <a:schemeClr val="accent1"/>
                </a:solidFill>
                <a:latin typeface="Times New Roman" panose="02020603050405020304" pitchFamily="18" charset="0"/>
                <a:ea typeface="宋体" charset="0"/>
                <a:cs typeface="Times New Roman" panose="02020603050405020304" pitchFamily="18" charset="0"/>
              </a:rPr>
              <a:t>AlexNet</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2012</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年</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ImageNet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挑战赛中取得了轰动一时的成绩。</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AlexNet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以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Alex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Krizhevsky</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的名字命名，他是论文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Krizhevsky</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et al., 2012]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的第一作者。</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有趣的是，在网络的最底层，模型学习到了一些类似于传统滤波器的特征抽取器。</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
        <p:nvSpPr>
          <p:cNvPr id="2" name="矩形 1">
            <a:extLst>
              <a:ext uri="{FF2B5EF4-FFF2-40B4-BE49-F238E27FC236}">
                <a16:creationId xmlns:a16="http://schemas.microsoft.com/office/drawing/2014/main" id="{F608B2A0-1E72-074B-B1EA-7593EFC660C5}"/>
              </a:ext>
            </a:extLst>
          </p:cNvPr>
          <p:cNvSpPr/>
          <p:nvPr/>
        </p:nvSpPr>
        <p:spPr>
          <a:xfrm>
            <a:off x="1425768" y="4452429"/>
            <a:ext cx="4517831" cy="646331"/>
          </a:xfrm>
          <a:prstGeom prst="rect">
            <a:avLst/>
          </a:prstGeom>
        </p:spPr>
        <p:txBody>
          <a:bodyPr wrap="square">
            <a:spAutoFit/>
          </a:bodyPr>
          <a:lstStyle/>
          <a:p>
            <a:pPr marL="171450" indent="-171450">
              <a:buFont typeface="Arial" panose="020B0604020202020204" pitchFamily="34" charset="0"/>
              <a:buChar char="•"/>
            </a:pPr>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Krizhevsky</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 A., </a:t>
            </a:r>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Sutskever</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 I., &amp; Hinton, G. E. (2012). </a:t>
            </a:r>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Imagenet</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 classification with deep convolutional neural networks. </a:t>
            </a:r>
            <a:r>
              <a:rPr lang="en" altLang="zh-CN" sz="1200" i="1" dirty="0">
                <a:solidFill>
                  <a:srgbClr val="636D78"/>
                </a:solidFill>
                <a:latin typeface="Times New Roman" panose="02020603050405020304" pitchFamily="18" charset="0"/>
                <a:ea typeface="宋体" charset="0"/>
                <a:cs typeface="Times New Roman" panose="02020603050405020304" pitchFamily="18" charset="0"/>
              </a:rPr>
              <a:t>Advances in neural information processing systems </a:t>
            </a:r>
            <a:r>
              <a:rPr lang="en" altLang="zh-CN" sz="1200" dirty="0">
                <a:solidFill>
                  <a:srgbClr val="636D78"/>
                </a:solidFill>
                <a:latin typeface="Times New Roman" panose="02020603050405020304" pitchFamily="18" charset="0"/>
                <a:ea typeface="宋体" charset="0"/>
                <a:cs typeface="Times New Roman" panose="02020603050405020304" pitchFamily="18" charset="0"/>
              </a:rPr>
              <a:t>(pp. 1097–1105).</a:t>
            </a:r>
            <a:endParaRPr lang="zh-CN" altLang="en-US" sz="12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3" name="图片 2">
            <a:extLst>
              <a:ext uri="{FF2B5EF4-FFF2-40B4-BE49-F238E27FC236}">
                <a16:creationId xmlns:a16="http://schemas.microsoft.com/office/drawing/2014/main" id="{AE4EA243-4C66-2E4A-8D22-AC69AADBB079}"/>
              </a:ext>
            </a:extLst>
          </p:cNvPr>
          <p:cNvPicPr>
            <a:picLocks noChangeAspect="1"/>
          </p:cNvPicPr>
          <p:nvPr/>
        </p:nvPicPr>
        <p:blipFill>
          <a:blip r:embed="rId2"/>
          <a:stretch>
            <a:fillRect/>
          </a:stretch>
        </p:blipFill>
        <p:spPr>
          <a:xfrm>
            <a:off x="5755821" y="3329334"/>
            <a:ext cx="1695451" cy="1137938"/>
          </a:xfrm>
          <a:prstGeom prst="rect">
            <a:avLst/>
          </a:prstGeom>
        </p:spPr>
      </p:pic>
      <p:pic>
        <p:nvPicPr>
          <p:cNvPr id="4" name="图片 3">
            <a:extLst>
              <a:ext uri="{FF2B5EF4-FFF2-40B4-BE49-F238E27FC236}">
                <a16:creationId xmlns:a16="http://schemas.microsoft.com/office/drawing/2014/main" id="{64F152EA-A9AE-9548-86C7-551ACA624F06}"/>
              </a:ext>
            </a:extLst>
          </p:cNvPr>
          <p:cNvPicPr>
            <a:picLocks noChangeAspect="1"/>
          </p:cNvPicPr>
          <p:nvPr/>
        </p:nvPicPr>
        <p:blipFill>
          <a:blip r:embed="rId3"/>
          <a:stretch>
            <a:fillRect/>
          </a:stretch>
        </p:blipFill>
        <p:spPr>
          <a:xfrm>
            <a:off x="1857797" y="3327882"/>
            <a:ext cx="3302082" cy="1139390"/>
          </a:xfrm>
          <a:prstGeom prst="rect">
            <a:avLst/>
          </a:prstGeom>
        </p:spPr>
      </p:pic>
    </p:spTree>
    <p:extLst>
      <p:ext uri="{BB962C8B-B14F-4D97-AF65-F5344CB8AC3E}">
        <p14:creationId xmlns:p14="http://schemas.microsoft.com/office/powerpoint/2010/main" val="127532254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深度卷积神经网络</a:t>
            </a:r>
            <a:r>
              <a:rPr lang="en-US" altLang="zh-CN" sz="2700" b="1" dirty="0">
                <a:solidFill>
                  <a:srgbClr val="494C4F"/>
                </a:solidFill>
                <a:latin typeface="SimHei" charset="0"/>
                <a:ea typeface="SimHei" charset="0"/>
                <a:cs typeface="SimHei" charset="0"/>
              </a:rPr>
              <a:t>(</a:t>
            </a:r>
            <a:r>
              <a:rPr lang="en" altLang="zh-CN" sz="2700" b="1" dirty="0" err="1">
                <a:solidFill>
                  <a:srgbClr val="494C4F"/>
                </a:solidFill>
                <a:latin typeface="Times New Roman" panose="02020603050405020304" pitchFamily="18" charset="0"/>
                <a:ea typeface="SimHei" charset="0"/>
                <a:cs typeface="Times New Roman" panose="02020603050405020304" pitchFamily="18" charset="0"/>
              </a:rPr>
              <a:t>AlexNet</a:t>
            </a:r>
            <a:r>
              <a:rPr lang="en" altLang="zh-CN" sz="2700" b="1" dirty="0">
                <a:solidFill>
                  <a:srgbClr val="494C4F"/>
                </a:solidFill>
                <a:latin typeface="SimHei" charset="0"/>
                <a:ea typeface="SimHei" charset="0"/>
                <a:cs typeface="SimHei" charset="0"/>
              </a:rPr>
              <a:t>)</a:t>
            </a:r>
            <a:endParaRPr lang="zh-CN" altLang="en-US" sz="2700" b="1" dirty="0">
              <a:solidFill>
                <a:srgbClr val="494C4F"/>
              </a:solidFill>
              <a:latin typeface="SimHei" charset="0"/>
              <a:ea typeface="SimHei" charset="0"/>
              <a:cs typeface="SimHei" charset="0"/>
            </a:endParaRPr>
          </a:p>
        </p:txBody>
      </p:sp>
      <p:pic>
        <p:nvPicPr>
          <p:cNvPr id="4" name="图片 3">
            <a:extLst>
              <a:ext uri="{FF2B5EF4-FFF2-40B4-BE49-F238E27FC236}">
                <a16:creationId xmlns:a16="http://schemas.microsoft.com/office/drawing/2014/main" id="{8E334253-E0DA-8A41-85BF-CDA229CE280C}"/>
              </a:ext>
            </a:extLst>
          </p:cNvPr>
          <p:cNvPicPr>
            <a:picLocks noChangeAspect="1"/>
          </p:cNvPicPr>
          <p:nvPr/>
        </p:nvPicPr>
        <p:blipFill>
          <a:blip r:embed="rId2"/>
          <a:stretch>
            <a:fillRect/>
          </a:stretch>
        </p:blipFill>
        <p:spPr>
          <a:xfrm>
            <a:off x="6394450" y="442176"/>
            <a:ext cx="2641600" cy="3937000"/>
          </a:xfrm>
          <a:prstGeom prst="rect">
            <a:avLst/>
          </a:prstGeom>
        </p:spPr>
      </p:pic>
      <p:sp>
        <p:nvSpPr>
          <p:cNvPr id="8" name="Text Placeholder 2">
            <a:extLst>
              <a:ext uri="{FF2B5EF4-FFF2-40B4-BE49-F238E27FC236}">
                <a16:creationId xmlns:a16="http://schemas.microsoft.com/office/drawing/2014/main" id="{A3952BCF-B51F-104F-BC8B-7C3A12D205E1}"/>
              </a:ext>
            </a:extLst>
          </p:cNvPr>
          <p:cNvSpPr txBox="1"/>
          <p:nvPr/>
        </p:nvSpPr>
        <p:spPr>
          <a:xfrm>
            <a:off x="1257781" y="928988"/>
            <a:ext cx="4987898"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endParaRPr lang="en"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endParaRPr lang="en"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AlexNet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和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LeNet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的架构非常相似，如右图所示。 注意，这里我们提供了一个稍微精简版本的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AlexNet</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去除了当年需要两个小型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GPU</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同时运算的设计特点。</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AlexNet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和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LeNet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的设计理念非常相似，但也存在显著差异。 首先，</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AlexNet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比相对较小的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LeNet5</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要深得多。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AlexNet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由八层组成：五个卷积层、两个全连接隐藏层和一个全连接输出层。 其次，</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AlexNet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使用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ReLU</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而不是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sigmoid</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作为其激活函数。</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下面，让我们深入研究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AlexNet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的细节。</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
        <p:nvSpPr>
          <p:cNvPr id="5" name="矩形 4">
            <a:extLst>
              <a:ext uri="{FF2B5EF4-FFF2-40B4-BE49-F238E27FC236}">
                <a16:creationId xmlns:a16="http://schemas.microsoft.com/office/drawing/2014/main" id="{C8F26381-3AAE-FF4A-B463-F1B174E42251}"/>
              </a:ext>
            </a:extLst>
          </p:cNvPr>
          <p:cNvSpPr/>
          <p:nvPr/>
        </p:nvSpPr>
        <p:spPr>
          <a:xfrm>
            <a:off x="6781564" y="4408167"/>
            <a:ext cx="1867371" cy="276999"/>
          </a:xfrm>
          <a:prstGeom prst="rect">
            <a:avLst/>
          </a:prstGeom>
        </p:spPr>
        <p:txBody>
          <a:bodyPr wrap="none">
            <a:spAutoFit/>
          </a:bodyPr>
          <a:lstStyle/>
          <a:p>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LeNet</a:t>
            </a:r>
            <a:r>
              <a:rPr lang="zh-CN" altLang="en-US" sz="12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2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200" dirty="0">
                <a:solidFill>
                  <a:srgbClr val="636D78"/>
                </a:solidFill>
                <a:latin typeface="Times New Roman" panose="02020603050405020304" pitchFamily="18" charset="0"/>
                <a:ea typeface="宋体" charset="0"/>
                <a:cs typeface="Times New Roman" panose="02020603050405020304" pitchFamily="18" charset="0"/>
              </a:rPr>
              <a:t>左</a:t>
            </a:r>
            <a:r>
              <a:rPr lang="en-US" altLang="zh-CN" sz="12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200" dirty="0">
                <a:solidFill>
                  <a:srgbClr val="636D78"/>
                </a:solidFill>
                <a:latin typeface="Times New Roman" panose="02020603050405020304" pitchFamily="18" charset="0"/>
                <a:ea typeface="宋体" charset="0"/>
                <a:cs typeface="Times New Roman" panose="02020603050405020304" pitchFamily="18" charset="0"/>
              </a:rPr>
              <a:t>， </a:t>
            </a:r>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AlexNet</a:t>
            </a:r>
            <a:r>
              <a:rPr lang="zh-CN" altLang="en-US" sz="12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200" dirty="0">
                <a:solidFill>
                  <a:srgbClr val="636D78"/>
                </a:solidFill>
                <a:latin typeface="Times New Roman" panose="02020603050405020304" pitchFamily="18" charset="0"/>
                <a:ea typeface="宋体" charset="0"/>
                <a:cs typeface="Times New Roman" panose="02020603050405020304" pitchFamily="18" charset="0"/>
              </a:rPr>
              <a:t>(</a:t>
            </a:r>
            <a:r>
              <a:rPr lang="zh-CN" altLang="en" sz="1200" dirty="0">
                <a:solidFill>
                  <a:srgbClr val="636D78"/>
                </a:solidFill>
                <a:latin typeface="Times New Roman" panose="02020603050405020304" pitchFamily="18" charset="0"/>
                <a:ea typeface="宋体" charset="0"/>
                <a:cs typeface="Times New Roman" panose="02020603050405020304" pitchFamily="18" charset="0"/>
              </a:rPr>
              <a:t>右</a:t>
            </a:r>
            <a:r>
              <a:rPr lang="en-US" altLang="zh-CN" sz="1200" dirty="0">
                <a:solidFill>
                  <a:srgbClr val="636D78"/>
                </a:solidFill>
                <a:latin typeface="Times New Roman" panose="02020603050405020304" pitchFamily="18" charset="0"/>
                <a:ea typeface="宋体" charset="0"/>
                <a:cs typeface="Times New Roman" panose="02020603050405020304" pitchFamily="18" charset="0"/>
              </a:rPr>
              <a:t>)</a:t>
            </a:r>
            <a:endParaRPr lang="zh-CN" altLang="en-US" sz="1200" dirty="0">
              <a:solidFill>
                <a:srgbClr val="636D78"/>
              </a:solidFill>
              <a:latin typeface="Times New Roman" panose="02020603050405020304" pitchFamily="18" charset="0"/>
              <a:ea typeface="宋体" charset="0"/>
              <a:cs typeface="Times New Roman" panose="02020603050405020304" pitchFamily="18" charset="0"/>
            </a:endParaRPr>
          </a:p>
        </p:txBody>
      </p:sp>
      <p:sp>
        <p:nvSpPr>
          <p:cNvPr id="37" name="Text Placeholder 2"/>
          <p:cNvSpPr txBox="1"/>
          <p:nvPr/>
        </p:nvSpPr>
        <p:spPr>
          <a:xfrm>
            <a:off x="1257781" y="862674"/>
            <a:ext cx="6416648"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2012</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年，</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AlexNet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横空出世。</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它首次证明了学习到的特征可以超越手工设计的特征。它一举了打破计算机视觉研究的现状。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AlexNet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使用了</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8</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层卷积神经网络，并以很大的优势赢得了</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2012</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年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ImageNet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图像识别挑战赛。</a:t>
            </a:r>
          </a:p>
        </p:txBody>
      </p:sp>
    </p:spTree>
    <p:extLst>
      <p:ext uri="{BB962C8B-B14F-4D97-AF65-F5344CB8AC3E}">
        <p14:creationId xmlns:p14="http://schemas.microsoft.com/office/powerpoint/2010/main" val="8934631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深度卷积神经网络</a:t>
            </a:r>
            <a:r>
              <a:rPr lang="en-US" altLang="zh-CN" sz="2700" b="1" dirty="0">
                <a:solidFill>
                  <a:srgbClr val="494C4F"/>
                </a:solidFill>
                <a:latin typeface="SimHei" charset="0"/>
                <a:ea typeface="SimHei" charset="0"/>
                <a:cs typeface="SimHei" charset="0"/>
              </a:rPr>
              <a:t>(</a:t>
            </a:r>
            <a:r>
              <a:rPr lang="en" altLang="zh-CN" sz="2700" b="1" dirty="0" err="1">
                <a:solidFill>
                  <a:srgbClr val="494C4F"/>
                </a:solidFill>
                <a:latin typeface="Times New Roman" panose="02020603050405020304" pitchFamily="18" charset="0"/>
                <a:ea typeface="SimHei" charset="0"/>
                <a:cs typeface="Times New Roman" panose="02020603050405020304" pitchFamily="18" charset="0"/>
              </a:rPr>
              <a:t>AlexNet</a:t>
            </a:r>
            <a:r>
              <a:rPr lang="en" altLang="zh-CN" sz="2700" b="1" dirty="0">
                <a:solidFill>
                  <a:srgbClr val="494C4F"/>
                </a:solidFill>
                <a:latin typeface="SimHei" charset="0"/>
                <a:ea typeface="SimHei" charset="0"/>
                <a:cs typeface="SimHei" charset="0"/>
              </a:rPr>
              <a:t>)</a:t>
            </a:r>
            <a:endParaRPr lang="zh-CN" altLang="en-US" sz="2700" b="1" dirty="0">
              <a:solidFill>
                <a:srgbClr val="494C4F"/>
              </a:solidFill>
              <a:latin typeface="SimHei" charset="0"/>
              <a:ea typeface="SimHei" charset="0"/>
              <a:cs typeface="SimHei" charset="0"/>
            </a:endParaRPr>
          </a:p>
        </p:txBody>
      </p:sp>
      <p:pic>
        <p:nvPicPr>
          <p:cNvPr id="4" name="图片 3">
            <a:extLst>
              <a:ext uri="{FF2B5EF4-FFF2-40B4-BE49-F238E27FC236}">
                <a16:creationId xmlns:a16="http://schemas.microsoft.com/office/drawing/2014/main" id="{8E334253-E0DA-8A41-85BF-CDA229CE280C}"/>
              </a:ext>
            </a:extLst>
          </p:cNvPr>
          <p:cNvPicPr>
            <a:picLocks noChangeAspect="1"/>
          </p:cNvPicPr>
          <p:nvPr/>
        </p:nvPicPr>
        <p:blipFill>
          <a:blip r:embed="rId2"/>
          <a:stretch>
            <a:fillRect/>
          </a:stretch>
        </p:blipFill>
        <p:spPr>
          <a:xfrm>
            <a:off x="6394450" y="442176"/>
            <a:ext cx="2641600" cy="3937000"/>
          </a:xfrm>
          <a:prstGeom prst="rect">
            <a:avLst/>
          </a:prstGeom>
        </p:spPr>
      </p:pic>
      <p:sp>
        <p:nvSpPr>
          <p:cNvPr id="8" name="Text Placeholder 2">
            <a:extLst>
              <a:ext uri="{FF2B5EF4-FFF2-40B4-BE49-F238E27FC236}">
                <a16:creationId xmlns:a16="http://schemas.microsoft.com/office/drawing/2014/main" id="{A3952BCF-B51F-104F-BC8B-7C3A12D205E1}"/>
              </a:ext>
            </a:extLst>
          </p:cNvPr>
          <p:cNvSpPr txBox="1"/>
          <p:nvPr/>
        </p:nvSpPr>
        <p:spPr>
          <a:xfrm>
            <a:off x="1299629" y="827532"/>
            <a:ext cx="4962377"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AlexNet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的第一层，卷积窗口的形状是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11×11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。由于大多数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ImageNet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中图像的宽和高比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MNIST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图像的多</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10</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倍以上，因此，需要一个</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更大的卷积窗口</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来捕获目标。 第二层中的卷积窗形状被缩减为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5×5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，然后是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3×3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此外，在第一层、第二层和第五层之后，加入窗口形状为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3×3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、步幅为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2</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的最大池化层。 此外，</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AlexNet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的卷积通道是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LeNet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10</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倍。</a:t>
            </a: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在最后一个卷积层后有</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两个全连接层</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，分别有</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4096</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个输出。 这两个巨大的全连接层拥有将近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GB</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的模型参数。 由于早期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GPU</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显存有限，原版的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AlexNet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采用了双数据流设计，使得每个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GPU</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只负责存储和计算模型的一半参数。 幸运的是，现在</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GPU</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显存相对充裕，所以我们现在很少需要跨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GPU</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分解模型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因此，我们的</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AlexNet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模型在这方面与原始论文稍有不同</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
        <p:nvSpPr>
          <p:cNvPr id="5" name="矩形 4">
            <a:extLst>
              <a:ext uri="{FF2B5EF4-FFF2-40B4-BE49-F238E27FC236}">
                <a16:creationId xmlns:a16="http://schemas.microsoft.com/office/drawing/2014/main" id="{C8F26381-3AAE-FF4A-B463-F1B174E42251}"/>
              </a:ext>
            </a:extLst>
          </p:cNvPr>
          <p:cNvSpPr/>
          <p:nvPr/>
        </p:nvSpPr>
        <p:spPr>
          <a:xfrm>
            <a:off x="6781564" y="4408167"/>
            <a:ext cx="1867371" cy="276999"/>
          </a:xfrm>
          <a:prstGeom prst="rect">
            <a:avLst/>
          </a:prstGeom>
        </p:spPr>
        <p:txBody>
          <a:bodyPr wrap="none">
            <a:spAutoFit/>
          </a:bodyPr>
          <a:lstStyle/>
          <a:p>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LeNet</a:t>
            </a:r>
            <a:r>
              <a:rPr lang="zh-CN" altLang="en-US" sz="12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2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200" dirty="0">
                <a:solidFill>
                  <a:srgbClr val="636D78"/>
                </a:solidFill>
                <a:latin typeface="Times New Roman" panose="02020603050405020304" pitchFamily="18" charset="0"/>
                <a:ea typeface="宋体" charset="0"/>
                <a:cs typeface="Times New Roman" panose="02020603050405020304" pitchFamily="18" charset="0"/>
              </a:rPr>
              <a:t>左</a:t>
            </a:r>
            <a:r>
              <a:rPr lang="en-US" altLang="zh-CN" sz="12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200" dirty="0">
                <a:solidFill>
                  <a:srgbClr val="636D78"/>
                </a:solidFill>
                <a:latin typeface="Times New Roman" panose="02020603050405020304" pitchFamily="18" charset="0"/>
                <a:ea typeface="宋体" charset="0"/>
                <a:cs typeface="Times New Roman" panose="02020603050405020304" pitchFamily="18" charset="0"/>
              </a:rPr>
              <a:t>， </a:t>
            </a:r>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AlexNet</a:t>
            </a:r>
            <a:r>
              <a:rPr lang="zh-CN" altLang="en-US" sz="12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200" dirty="0">
                <a:solidFill>
                  <a:srgbClr val="636D78"/>
                </a:solidFill>
                <a:latin typeface="Times New Roman" panose="02020603050405020304" pitchFamily="18" charset="0"/>
                <a:ea typeface="宋体" charset="0"/>
                <a:cs typeface="Times New Roman" panose="02020603050405020304" pitchFamily="18" charset="0"/>
              </a:rPr>
              <a:t>(</a:t>
            </a:r>
            <a:r>
              <a:rPr lang="zh-CN" altLang="en" sz="1200" dirty="0">
                <a:solidFill>
                  <a:srgbClr val="636D78"/>
                </a:solidFill>
                <a:latin typeface="Times New Roman" panose="02020603050405020304" pitchFamily="18" charset="0"/>
                <a:ea typeface="宋体" charset="0"/>
                <a:cs typeface="Times New Roman" panose="02020603050405020304" pitchFamily="18" charset="0"/>
              </a:rPr>
              <a:t>右</a:t>
            </a:r>
            <a:r>
              <a:rPr lang="en-US" altLang="zh-CN" sz="1200" dirty="0">
                <a:solidFill>
                  <a:srgbClr val="636D78"/>
                </a:solidFill>
                <a:latin typeface="Times New Roman" panose="02020603050405020304" pitchFamily="18" charset="0"/>
                <a:ea typeface="宋体" charset="0"/>
                <a:cs typeface="Times New Roman" panose="02020603050405020304" pitchFamily="18" charset="0"/>
              </a:rPr>
              <a:t>)</a:t>
            </a:r>
            <a:endParaRPr lang="zh-CN" altLang="en-US" sz="1200" dirty="0">
              <a:solidFill>
                <a:srgbClr val="636D78"/>
              </a:solidFill>
              <a:latin typeface="Times New Roman" panose="02020603050405020304" pitchFamily="18" charset="0"/>
              <a:ea typeface="宋体" charset="0"/>
              <a:cs typeface="Times New Roman" panose="02020603050405020304" pitchFamily="18" charset="0"/>
            </a:endParaRPr>
          </a:p>
        </p:txBody>
      </p:sp>
    </p:spTree>
    <p:extLst>
      <p:ext uri="{BB962C8B-B14F-4D97-AF65-F5344CB8AC3E}">
        <p14:creationId xmlns:p14="http://schemas.microsoft.com/office/powerpoint/2010/main" val="374919408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8D1CA98-1628-0242-86BA-336ADE1031B7}"/>
              </a:ext>
            </a:extLst>
          </p:cNvPr>
          <p:cNvPicPr>
            <a:picLocks noChangeAspect="1"/>
          </p:cNvPicPr>
          <p:nvPr/>
        </p:nvPicPr>
        <p:blipFill rotWithShape="1">
          <a:blip r:embed="rId3"/>
          <a:srcRect l="39608" t="4197" r="-49" b="25791"/>
          <a:stretch>
            <a:fillRect/>
          </a:stretch>
        </p:blipFill>
        <p:spPr>
          <a:xfrm>
            <a:off x="4572871" y="3970334"/>
            <a:ext cx="1434465" cy="875665"/>
          </a:xfrm>
          <a:prstGeom prst="rect">
            <a:avLst/>
          </a:prstGeom>
        </p:spPr>
      </p:pic>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深度卷积神经网络</a:t>
            </a:r>
            <a:r>
              <a:rPr lang="en-US" altLang="zh-CN" sz="2700" b="1" dirty="0">
                <a:solidFill>
                  <a:srgbClr val="494C4F"/>
                </a:solidFill>
                <a:latin typeface="SimHei" charset="0"/>
                <a:ea typeface="SimHei" charset="0"/>
                <a:cs typeface="SimHei" charset="0"/>
              </a:rPr>
              <a:t>(</a:t>
            </a:r>
            <a:r>
              <a:rPr lang="en" altLang="zh-CN" sz="2700" b="1" dirty="0" err="1">
                <a:solidFill>
                  <a:srgbClr val="494C4F"/>
                </a:solidFill>
                <a:latin typeface="Times New Roman" panose="02020603050405020304" pitchFamily="18" charset="0"/>
                <a:ea typeface="SimHei" charset="0"/>
                <a:cs typeface="Times New Roman" panose="02020603050405020304" pitchFamily="18" charset="0"/>
              </a:rPr>
              <a:t>AlexNet</a:t>
            </a:r>
            <a:r>
              <a:rPr lang="en" altLang="zh-CN" sz="2700" b="1" dirty="0">
                <a:solidFill>
                  <a:srgbClr val="494C4F"/>
                </a:solidFill>
                <a:latin typeface="SimHei" charset="0"/>
                <a:ea typeface="SimHei" charset="0"/>
                <a:cs typeface="SimHei" charset="0"/>
              </a:rPr>
              <a:t>)</a:t>
            </a:r>
            <a:endParaRPr lang="zh-CN" altLang="en-US" sz="2700" b="1" dirty="0">
              <a:solidFill>
                <a:srgbClr val="494C4F"/>
              </a:solidFill>
              <a:latin typeface="SimHei" charset="0"/>
              <a:ea typeface="SimHei" charset="0"/>
              <a:cs typeface="SimHei" charset="0"/>
            </a:endParaRPr>
          </a:p>
        </p:txBody>
      </p:sp>
      <p:pic>
        <p:nvPicPr>
          <p:cNvPr id="4" name="图片 3">
            <a:extLst>
              <a:ext uri="{FF2B5EF4-FFF2-40B4-BE49-F238E27FC236}">
                <a16:creationId xmlns:a16="http://schemas.microsoft.com/office/drawing/2014/main" id="{8E334253-E0DA-8A41-85BF-CDA229CE280C}"/>
              </a:ext>
            </a:extLst>
          </p:cNvPr>
          <p:cNvPicPr>
            <a:picLocks noChangeAspect="1"/>
          </p:cNvPicPr>
          <p:nvPr/>
        </p:nvPicPr>
        <p:blipFill>
          <a:blip r:embed="rId4"/>
          <a:stretch>
            <a:fillRect/>
          </a:stretch>
        </p:blipFill>
        <p:spPr>
          <a:xfrm>
            <a:off x="6394450" y="442176"/>
            <a:ext cx="2641600" cy="3937000"/>
          </a:xfrm>
          <a:prstGeom prst="rect">
            <a:avLst/>
          </a:prstGeom>
        </p:spPr>
      </p:pic>
      <p:sp>
        <p:nvSpPr>
          <p:cNvPr id="8" name="Text Placeholder 2">
            <a:extLst>
              <a:ext uri="{FF2B5EF4-FFF2-40B4-BE49-F238E27FC236}">
                <a16:creationId xmlns:a16="http://schemas.microsoft.com/office/drawing/2014/main" id="{A3952BCF-B51F-104F-BC8B-7C3A12D205E1}"/>
              </a:ext>
            </a:extLst>
          </p:cNvPr>
          <p:cNvSpPr txBox="1"/>
          <p:nvPr/>
        </p:nvSpPr>
        <p:spPr>
          <a:xfrm>
            <a:off x="1299629" y="827532"/>
            <a:ext cx="5094821"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AlexNet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将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sigmoid</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激活函数改为更简单的 </a:t>
            </a:r>
            <a:r>
              <a:rPr lang="en" altLang="zh-CN" sz="1400" dirty="0" err="1">
                <a:solidFill>
                  <a:schemeClr val="accent1"/>
                </a:solidFill>
                <a:latin typeface="Times New Roman" panose="02020603050405020304" pitchFamily="18" charset="0"/>
                <a:ea typeface="宋体" charset="0"/>
                <a:cs typeface="Times New Roman" panose="02020603050405020304" pitchFamily="18" charset="0"/>
              </a:rPr>
              <a:t>ReLU</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 激活函数</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一方面，</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ReLU</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激活函数的计算更简单，它不需要如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sigmoid</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激活函数那般复杂的求幂运算。 </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另一方面，当使用不同的参数初始化方法时，</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ReLU</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激活函数使训练模型更加容易。 当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sigmoid</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激活函数的输出非常接近于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0</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或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时，这些区域的梯度几乎为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0</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，因此反向传播无法继续更新一些模型参数。 相反，</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ReLU</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激活函数在正区间的梯度总是</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因此，如果模型参数没有正确初始化，</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sigmoid</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函数可能在正区间内得到几乎为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0</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的梯度，从而使模型无法得到有效的训练。</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
        <p:nvSpPr>
          <p:cNvPr id="5" name="矩形 4">
            <a:extLst>
              <a:ext uri="{FF2B5EF4-FFF2-40B4-BE49-F238E27FC236}">
                <a16:creationId xmlns:a16="http://schemas.microsoft.com/office/drawing/2014/main" id="{C8F26381-3AAE-FF4A-B463-F1B174E42251}"/>
              </a:ext>
            </a:extLst>
          </p:cNvPr>
          <p:cNvSpPr/>
          <p:nvPr/>
        </p:nvSpPr>
        <p:spPr>
          <a:xfrm>
            <a:off x="6781564" y="4408167"/>
            <a:ext cx="1867371" cy="276999"/>
          </a:xfrm>
          <a:prstGeom prst="rect">
            <a:avLst/>
          </a:prstGeom>
        </p:spPr>
        <p:txBody>
          <a:bodyPr wrap="none">
            <a:spAutoFit/>
          </a:bodyPr>
          <a:lstStyle/>
          <a:p>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LeNet</a:t>
            </a:r>
            <a:r>
              <a:rPr lang="zh-CN" altLang="en-US" sz="12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2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200" dirty="0">
                <a:solidFill>
                  <a:srgbClr val="636D78"/>
                </a:solidFill>
                <a:latin typeface="Times New Roman" panose="02020603050405020304" pitchFamily="18" charset="0"/>
                <a:ea typeface="宋体" charset="0"/>
                <a:cs typeface="Times New Roman" panose="02020603050405020304" pitchFamily="18" charset="0"/>
              </a:rPr>
              <a:t>左</a:t>
            </a:r>
            <a:r>
              <a:rPr lang="en-US" altLang="zh-CN" sz="12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200" dirty="0">
                <a:solidFill>
                  <a:srgbClr val="636D78"/>
                </a:solidFill>
                <a:latin typeface="Times New Roman" panose="02020603050405020304" pitchFamily="18" charset="0"/>
                <a:ea typeface="宋体" charset="0"/>
                <a:cs typeface="Times New Roman" panose="02020603050405020304" pitchFamily="18" charset="0"/>
              </a:rPr>
              <a:t>， </a:t>
            </a:r>
            <a:r>
              <a:rPr lang="en" altLang="zh-CN" sz="1200" dirty="0" err="1">
                <a:solidFill>
                  <a:srgbClr val="636D78"/>
                </a:solidFill>
                <a:latin typeface="Times New Roman" panose="02020603050405020304" pitchFamily="18" charset="0"/>
                <a:ea typeface="宋体" charset="0"/>
                <a:cs typeface="Times New Roman" panose="02020603050405020304" pitchFamily="18" charset="0"/>
              </a:rPr>
              <a:t>AlexNet</a:t>
            </a:r>
            <a:r>
              <a:rPr lang="zh-CN" altLang="en-US" sz="12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200" dirty="0">
                <a:solidFill>
                  <a:srgbClr val="636D78"/>
                </a:solidFill>
                <a:latin typeface="Times New Roman" panose="02020603050405020304" pitchFamily="18" charset="0"/>
                <a:ea typeface="宋体" charset="0"/>
                <a:cs typeface="Times New Roman" panose="02020603050405020304" pitchFamily="18" charset="0"/>
              </a:rPr>
              <a:t>(</a:t>
            </a:r>
            <a:r>
              <a:rPr lang="zh-CN" altLang="en" sz="1200" dirty="0">
                <a:solidFill>
                  <a:srgbClr val="636D78"/>
                </a:solidFill>
                <a:latin typeface="Times New Roman" panose="02020603050405020304" pitchFamily="18" charset="0"/>
                <a:ea typeface="宋体" charset="0"/>
                <a:cs typeface="Times New Roman" panose="02020603050405020304" pitchFamily="18" charset="0"/>
              </a:rPr>
              <a:t>右</a:t>
            </a:r>
            <a:r>
              <a:rPr lang="en-US" altLang="zh-CN" sz="1200" dirty="0">
                <a:solidFill>
                  <a:srgbClr val="636D78"/>
                </a:solidFill>
                <a:latin typeface="Times New Roman" panose="02020603050405020304" pitchFamily="18" charset="0"/>
                <a:ea typeface="宋体" charset="0"/>
                <a:cs typeface="Times New Roman" panose="02020603050405020304" pitchFamily="18" charset="0"/>
              </a:rPr>
              <a:t>)</a:t>
            </a:r>
            <a:endParaRPr lang="zh-CN" altLang="en-US" sz="1200" dirty="0">
              <a:solidFill>
                <a:srgbClr val="636D78"/>
              </a:solidFill>
              <a:latin typeface="Times New Roman" panose="02020603050405020304" pitchFamily="18" charset="0"/>
              <a:ea typeface="宋体" charset="0"/>
              <a:cs typeface="Times New Roman" panose="02020603050405020304" pitchFamily="18" charset="0"/>
            </a:endParaRPr>
          </a:p>
        </p:txBody>
      </p:sp>
    </p:spTree>
    <p:extLst>
      <p:ext uri="{BB962C8B-B14F-4D97-AF65-F5344CB8AC3E}">
        <p14:creationId xmlns:p14="http://schemas.microsoft.com/office/powerpoint/2010/main" val="406629559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34217</TotalTime>
  <Words>4698</Words>
  <Application>Microsoft Macintosh PowerPoint</Application>
  <PresentationFormat>全屏显示(16:9)</PresentationFormat>
  <Paragraphs>183</Paragraphs>
  <Slides>29</Slides>
  <Notes>21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29</vt:i4>
      </vt:variant>
    </vt:vector>
  </HeadingPairs>
  <TitlesOfParts>
    <vt:vector size="39" baseType="lpstr">
      <vt:lpstr>等线</vt:lpstr>
      <vt:lpstr>等线 Light</vt:lpstr>
      <vt:lpstr>SimHei</vt:lpstr>
      <vt:lpstr>SimHei</vt:lpstr>
      <vt:lpstr>宋体</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1423</cp:revision>
  <dcterms:created xsi:type="dcterms:W3CDTF">2021-03-08T10:19:15Z</dcterms:created>
  <dcterms:modified xsi:type="dcterms:W3CDTF">2021-05-11T03:38:58Z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2052-3.3.1.5149</vt:lpwstr>
  </property>
</Properties>
</file>